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65" r:id="rId4"/>
    <p:sldId id="298" r:id="rId5"/>
    <p:sldId id="296" r:id="rId6"/>
    <p:sldId id="258" r:id="rId7"/>
    <p:sldId id="299" r:id="rId8"/>
    <p:sldId id="263" r:id="rId9"/>
    <p:sldId id="262" r:id="rId10"/>
    <p:sldId id="275" r:id="rId11"/>
    <p:sldId id="266" r:id="rId12"/>
    <p:sldId id="276" r:id="rId13"/>
    <p:sldId id="273" r:id="rId14"/>
    <p:sldId id="291" r:id="rId15"/>
    <p:sldId id="271" r:id="rId16"/>
    <p:sldId id="295" r:id="rId17"/>
    <p:sldId id="285" r:id="rId18"/>
    <p:sldId id="279" r:id="rId19"/>
    <p:sldId id="284" r:id="rId20"/>
    <p:sldId id="283" r:id="rId21"/>
    <p:sldId id="286" r:id="rId22"/>
    <p:sldId id="280" r:id="rId23"/>
    <p:sldId id="297" r:id="rId24"/>
  </p:sldIdLst>
  <p:sldSz cx="9144000" cy="6858000" type="screen4x3"/>
  <p:notesSz cx="9144000" cy="6858000"/>
  <p:embeddedFontLst>
    <p:embeddedFont>
      <p:font typeface="Arial Narrow" panose="020B060602020203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Lucida Sans" panose="020B0602030504020204" pitchFamily="34" charset="0"/>
      <p:regular r:id="rId34"/>
      <p:bold r:id="rId35"/>
      <p:italic r:id="rId36"/>
      <p:boldItalic r:id="rId37"/>
    </p:embeddedFont>
    <p:embeddedFont>
      <p:font typeface="Wingdings 3" panose="05040102010807070707" pitchFamily="18" charset="2"/>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dsCwwMq6wk4Jqf037MOXrLIce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1F61C-B697-425C-8A79-AA5490B29D44}" v="2" dt="2023-09-11T21:16:24.601"/>
  </p1510:revLst>
</p1510:revInfo>
</file>

<file path=ppt/tableStyles.xml><?xml version="1.0" encoding="utf-8"?>
<a:tblStyleLst xmlns:a="http://schemas.openxmlformats.org/drawingml/2006/main" def="{90912DDC-3053-4135-980E-20AC97CB57C8}">
  <a:tblStyle styleId="{90912DDC-3053-4135-980E-20AC97CB57C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7ACB659-F8DF-4AC4-ADA2-D9F266592AE1}"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FAF0739-944E-4D84-AA83-8F5A1F797521}" styleName="Table_2">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05" autoAdjust="0"/>
    <p:restoredTop sz="96187" autoAdjust="0"/>
  </p:normalViewPr>
  <p:slideViewPr>
    <p:cSldViewPr snapToGrid="0">
      <p:cViewPr varScale="1">
        <p:scale>
          <a:sx n="109" d="100"/>
          <a:sy n="109" d="100"/>
        </p:scale>
        <p:origin x="2286" y="108"/>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70" d="100"/>
          <a:sy n="70" d="100"/>
        </p:scale>
        <p:origin x="-1956" y="-11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83973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Honored</a:t>
            </a:r>
            <a:endParaRPr dirty="0"/>
          </a:p>
        </p:txBody>
      </p:sp>
      <p:sp>
        <p:nvSpPr>
          <p:cNvPr id="57" name="Google Shape;57;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7353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d71c4b7aec_0_5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Many compliance issues regarding nonprofits can be traced back to weak, inattentive, or absent governance of the organization.</a:t>
            </a:r>
            <a:endParaRPr dirty="0"/>
          </a:p>
          <a:p>
            <a:pPr marL="0" lvl="0" indent="0" algn="l" rtl="0">
              <a:spcBef>
                <a:spcPts val="0"/>
              </a:spcBef>
              <a:spcAft>
                <a:spcPts val="0"/>
              </a:spcAft>
              <a:buNone/>
            </a:pPr>
            <a:endParaRPr dirty="0"/>
          </a:p>
        </p:txBody>
      </p:sp>
      <p:sp>
        <p:nvSpPr>
          <p:cNvPr id="322" name="Google Shape;322;gd71c4b7aec_0_5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9411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1248189b4_4_27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rPr>
              <a:t>The governance model of our LSC – and every other LSC – is the same.  There is what is called a House of Delegates. Then, at least 20% of the delegation MUST be athlete members.  This past May, we had the largest delegation of athlete representatives participate in the House of Delegates.</a:t>
            </a:r>
            <a:endParaRPr lang="en-US" dirty="0"/>
          </a:p>
          <a:p>
            <a:pPr marL="0" lvl="0" indent="0" algn="l" rtl="0">
              <a:lnSpc>
                <a:spcPct val="100000"/>
              </a:lnSpc>
              <a:spcBef>
                <a:spcPts val="0"/>
              </a:spcBef>
              <a:spcAft>
                <a:spcPts val="0"/>
              </a:spcAft>
              <a:buSzPts val="1100"/>
              <a:buNone/>
            </a:pPr>
            <a:endParaRPr dirty="0"/>
          </a:p>
        </p:txBody>
      </p:sp>
      <p:sp>
        <p:nvSpPr>
          <p:cNvPr id="189" name="Google Shape;189;gd1248189b4_4_272:notes"/>
          <p:cNvSpPr>
            <a:spLocks noGrp="1" noRot="1" noChangeAspect="1"/>
          </p:cNvSpPr>
          <p:nvPr>
            <p:ph type="sldImg" idx="2"/>
          </p:nvPr>
        </p:nvSpPr>
        <p:spPr>
          <a:xfrm>
            <a:off x="85725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3385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Add in an activity or scenario</a:t>
            </a:r>
            <a:endParaRPr dirty="0"/>
          </a:p>
          <a:p>
            <a:pPr marL="0" lvl="0" indent="0" algn="l" rtl="0">
              <a:lnSpc>
                <a:spcPct val="115000"/>
              </a:lnSpc>
              <a:spcBef>
                <a:spcPts val="0"/>
              </a:spcBef>
              <a:spcAft>
                <a:spcPts val="0"/>
              </a:spcAft>
              <a:buClr>
                <a:schemeClr val="dk1"/>
              </a:buClr>
              <a:buSzPts val="1100"/>
              <a:buFont typeface="Arial"/>
              <a:buNone/>
            </a:pPr>
            <a:r>
              <a:rPr lang="en-US" sz="1150" dirty="0">
                <a:solidFill>
                  <a:srgbClr val="434343"/>
                </a:solidFill>
                <a:highlight>
                  <a:srgbClr val="FFFFFF"/>
                </a:highlight>
              </a:rPr>
              <a:t>Duty of care means that board directors must give the same care and concern to their board responsibilities as any prudent and ordinary person would. This means board members should be actively participating in board meetings and on committees. It also means that they should be actively working with other board directors to advance the organization’s mission and goals. They can fulfill their responsibilities by overseeing and monitoring the nonprofit’s activities. Board directors should be able to read and understand financial reports and be willing to question expenditures and examine variances. They are also responsible for strategic planning and achieving the nonprofit’s short- and long-term goals</a:t>
            </a:r>
            <a:endParaRPr sz="1150" dirty="0">
              <a:solidFill>
                <a:srgbClr val="434343"/>
              </a:solidFill>
              <a:highlight>
                <a:srgbClr val="FFFFFF"/>
              </a:highlight>
            </a:endParaRPr>
          </a:p>
          <a:p>
            <a:pPr marL="0" lvl="0" indent="0" algn="l" rtl="0">
              <a:lnSpc>
                <a:spcPct val="115000"/>
              </a:lnSpc>
              <a:spcBef>
                <a:spcPts val="1500"/>
              </a:spcBef>
              <a:spcAft>
                <a:spcPts val="0"/>
              </a:spcAft>
              <a:buNone/>
            </a:pPr>
            <a:endParaRPr lang="en-US" sz="1150" dirty="0">
              <a:solidFill>
                <a:srgbClr val="434343"/>
              </a:solidFill>
              <a:highlight>
                <a:srgbClr val="FFFFFF"/>
              </a:highlight>
            </a:endParaRPr>
          </a:p>
          <a:p>
            <a:pPr marL="0" lvl="0" indent="0" algn="l" rtl="0">
              <a:lnSpc>
                <a:spcPct val="115000"/>
              </a:lnSpc>
              <a:spcBef>
                <a:spcPts val="1500"/>
              </a:spcBef>
              <a:spcAft>
                <a:spcPts val="0"/>
              </a:spcAft>
              <a:buNone/>
            </a:pPr>
            <a:r>
              <a:rPr lang="en-US" sz="1150" dirty="0">
                <a:solidFill>
                  <a:srgbClr val="434343"/>
                </a:solidFill>
                <a:highlight>
                  <a:srgbClr val="FFFFFF"/>
                </a:highlight>
              </a:rPr>
              <a:t>Duty of loyalty means that board directors must place the interests of the organization ahead of their own interests at all times. Duty of loyalty means publicly disclosing any conflicts of interests and not using board service as a means for personal or commercial gain.</a:t>
            </a:r>
            <a:endParaRPr sz="1150" dirty="0">
              <a:solidFill>
                <a:srgbClr val="434343"/>
              </a:solidFill>
              <a:highlight>
                <a:srgbClr val="FFFFFF"/>
              </a:highlight>
            </a:endParaRPr>
          </a:p>
          <a:p>
            <a:pPr marL="0" lvl="0" indent="0" algn="l" rtl="0">
              <a:lnSpc>
                <a:spcPct val="115000"/>
              </a:lnSpc>
              <a:spcBef>
                <a:spcPts val="1500"/>
              </a:spcBef>
              <a:spcAft>
                <a:spcPts val="0"/>
              </a:spcAft>
              <a:buNone/>
            </a:pPr>
            <a:endParaRPr lang="en-US" sz="1150" dirty="0">
              <a:solidFill>
                <a:srgbClr val="434343"/>
              </a:solidFill>
              <a:highlight>
                <a:srgbClr val="FFFFFF"/>
              </a:highlight>
            </a:endParaRPr>
          </a:p>
          <a:p>
            <a:pPr marL="0" lvl="0" indent="0" algn="l" rtl="0">
              <a:lnSpc>
                <a:spcPct val="115000"/>
              </a:lnSpc>
              <a:spcBef>
                <a:spcPts val="1500"/>
              </a:spcBef>
              <a:spcAft>
                <a:spcPts val="0"/>
              </a:spcAft>
              <a:buNone/>
            </a:pPr>
            <a:r>
              <a:rPr lang="en-US" sz="1150" dirty="0">
                <a:solidFill>
                  <a:srgbClr val="434343"/>
                </a:solidFill>
                <a:highlight>
                  <a:srgbClr val="FFFFFF"/>
                </a:highlight>
              </a:rPr>
              <a:t>Duty of obedience means that board directors must make sure that the nonprofit is abiding by all applicable laws and regulations and doesn’t engage in illegal or unauthorized activities. The duty of obedience also means that board directors must carry out the organization’s mission in accordance with the purpose they stated in getting qualified as a nonprofit organization.</a:t>
            </a:r>
            <a:endParaRPr sz="1150" dirty="0">
              <a:solidFill>
                <a:srgbClr val="434343"/>
              </a:solidFill>
              <a:highlight>
                <a:srgbClr val="FFFFFF"/>
              </a:highlight>
            </a:endParaRPr>
          </a:p>
          <a:p>
            <a:pPr marL="0" lvl="0" indent="0" algn="l" rtl="0">
              <a:lnSpc>
                <a:spcPct val="115000"/>
              </a:lnSpc>
              <a:spcBef>
                <a:spcPts val="1500"/>
              </a:spcBef>
              <a:spcAft>
                <a:spcPts val="0"/>
              </a:spcAft>
              <a:buNone/>
            </a:pPr>
            <a:r>
              <a:rPr lang="en-US" sz="1350" dirty="0">
                <a:solidFill>
                  <a:srgbClr val="222222"/>
                </a:solidFill>
                <a:highlight>
                  <a:srgbClr val="FFFFFF"/>
                </a:highlight>
              </a:rPr>
              <a:t>Just as for any corporation, the board of directors of a nonprofit has three primary legal duties known as the “duty of care,” “duty of loyalty,” and “duty of obedience.”</a:t>
            </a:r>
            <a:endParaRPr sz="1350" dirty="0">
              <a:solidFill>
                <a:srgbClr val="222222"/>
              </a:solidFill>
              <a:highlight>
                <a:srgbClr val="FFFFFF"/>
              </a:highlight>
            </a:endParaRPr>
          </a:p>
          <a:p>
            <a:pPr marL="457200" lvl="0" indent="-314325" algn="l" rtl="0">
              <a:lnSpc>
                <a:spcPct val="115000"/>
              </a:lnSpc>
              <a:spcBef>
                <a:spcPts val="1400"/>
              </a:spcBef>
              <a:spcAft>
                <a:spcPts val="0"/>
              </a:spcAft>
              <a:buClr>
                <a:srgbClr val="222222"/>
              </a:buClr>
              <a:buSzPts val="1350"/>
              <a:buAutoNum type="arabicPeriod"/>
            </a:pPr>
            <a:r>
              <a:rPr lang="en-US" sz="1350" dirty="0">
                <a:solidFill>
                  <a:srgbClr val="222222"/>
                </a:solidFill>
                <a:highlight>
                  <a:srgbClr val="FFFFFF"/>
                </a:highlight>
              </a:rPr>
              <a:t>Duty of Care: Take care of the nonprofit by ensuring prudent use of all assets, including facility, people, and good will;</a:t>
            </a:r>
            <a:endParaRPr sz="1350" dirty="0">
              <a:solidFill>
                <a:srgbClr val="222222"/>
              </a:solidFill>
              <a:highlight>
                <a:srgbClr val="FFFFFF"/>
              </a:highlight>
            </a:endParaRPr>
          </a:p>
          <a:p>
            <a:pPr marL="457200" lvl="0" indent="-314325" algn="l" rtl="0">
              <a:lnSpc>
                <a:spcPct val="115000"/>
              </a:lnSpc>
              <a:spcBef>
                <a:spcPts val="0"/>
              </a:spcBef>
              <a:spcAft>
                <a:spcPts val="0"/>
              </a:spcAft>
              <a:buClr>
                <a:srgbClr val="222222"/>
              </a:buClr>
              <a:buSzPts val="1350"/>
              <a:buAutoNum type="arabicPeriod"/>
            </a:pPr>
            <a:r>
              <a:rPr lang="en-US" sz="1350" dirty="0">
                <a:solidFill>
                  <a:srgbClr val="222222"/>
                </a:solidFill>
                <a:highlight>
                  <a:srgbClr val="FFFFFF"/>
                </a:highlight>
              </a:rPr>
              <a:t>Duty of Loyalty: Ensure that the nonprofit's activities and transactions are, first and foremost, advancing its mission; Recognize and disclose conflicts of interest; Make decisions that are in the best interest of the nonprofit corporation; not in the best interest of the individual board member (or any other individual or for-profit entity).</a:t>
            </a:r>
            <a:endParaRPr sz="1350" dirty="0">
              <a:solidFill>
                <a:srgbClr val="222222"/>
              </a:solidFill>
              <a:highlight>
                <a:srgbClr val="FFFFFF"/>
              </a:highlight>
            </a:endParaRPr>
          </a:p>
          <a:p>
            <a:pPr marL="457200" lvl="0" indent="-314325" algn="l" rtl="0">
              <a:lnSpc>
                <a:spcPct val="115000"/>
              </a:lnSpc>
              <a:spcBef>
                <a:spcPts val="0"/>
              </a:spcBef>
              <a:spcAft>
                <a:spcPts val="0"/>
              </a:spcAft>
              <a:buClr>
                <a:srgbClr val="222222"/>
              </a:buClr>
              <a:buSzPts val="1350"/>
              <a:buAutoNum type="arabicPeriod"/>
            </a:pPr>
            <a:r>
              <a:rPr lang="en-US" sz="1350" dirty="0">
                <a:solidFill>
                  <a:srgbClr val="222222"/>
                </a:solidFill>
                <a:highlight>
                  <a:srgbClr val="FFFFFF"/>
                </a:highlight>
              </a:rPr>
              <a:t>Duty of Obedience: Ensure that the nonprofit obeys applicable laws and regulations; follows its own bylaws; and that the nonprofit adheres to its stated corporate purposes/mission.</a:t>
            </a:r>
            <a:endParaRPr sz="1350" dirty="0">
              <a:solidFill>
                <a:srgbClr val="222222"/>
              </a:solidFill>
              <a:highlight>
                <a:srgbClr val="FFFFFF"/>
              </a:highlight>
            </a:endParaRPr>
          </a:p>
          <a:p>
            <a:pPr marL="0" lvl="0" indent="0" algn="l" rtl="0">
              <a:lnSpc>
                <a:spcPct val="115000"/>
              </a:lnSpc>
              <a:spcBef>
                <a:spcPts val="3900"/>
              </a:spcBef>
              <a:spcAft>
                <a:spcPts val="0"/>
              </a:spcAft>
              <a:buNone/>
            </a:pPr>
            <a:r>
              <a:rPr lang="en-US" sz="1350" dirty="0">
                <a:solidFill>
                  <a:srgbClr val="222222"/>
                </a:solidFill>
                <a:highlight>
                  <a:srgbClr val="FFFFFF"/>
                </a:highlight>
              </a:rPr>
              <a:t>However, a board of directors does not exist solely to fulfill legal duties and serve as a fiduciary of the organization’s assets. Board members also play very significant roles providing guidance to nonprofits by contributing to the organization’s culture, strategic focus, effectiveness, and financial sustainability, as well as serving as ambassadors and advocates. Beyond fulfilling legal duties, board members can be important resources for the organization in multiple ways.</a:t>
            </a:r>
            <a:endParaRPr sz="1350" dirty="0">
              <a:solidFill>
                <a:srgbClr val="222222"/>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endParaRPr sz="1150" dirty="0">
              <a:solidFill>
                <a:srgbClr val="434343"/>
              </a:solidFill>
              <a:highlight>
                <a:srgbClr val="FFFFFF"/>
              </a:highlight>
            </a:endParaRPr>
          </a:p>
          <a:p>
            <a:pPr marL="0" lvl="0" indent="0" algn="l" rtl="0">
              <a:spcBef>
                <a:spcPts val="1500"/>
              </a:spcBef>
              <a:spcAft>
                <a:spcPts val="0"/>
              </a:spcAft>
              <a:buNone/>
            </a:pPr>
            <a:endParaRPr dirty="0"/>
          </a:p>
        </p:txBody>
      </p:sp>
      <p:sp>
        <p:nvSpPr>
          <p:cNvPr id="335" name="Google Shape;335;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6168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71c4b7aec_0_14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d71c4b7aec_0_145: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Proper governance is critical to ensuring that nonprofit organizations operate smoothly, protect and appropriately administer charitable assets, and faithfully fulfill their mission</a:t>
            </a:r>
            <a:endParaRPr dirty="0"/>
          </a:p>
        </p:txBody>
      </p:sp>
      <p:sp>
        <p:nvSpPr>
          <p:cNvPr id="298" name="Google Shape;298;gd71c4b7aec_0_145: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283354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95" name="Google Shape;495;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21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d410bbbcfc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2" name="Google Shape;272;gd410bbbcfc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3422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d410bbbcfc_0_1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6" name="Google Shape;446;gd410bbbcfc_0_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6381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d410bbbcfc_0_1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ADD NOTE TO ENCOURAGE ATHLETES TO ASK QUESTIONS AND </a:t>
            </a:r>
            <a:endParaRPr dirty="0"/>
          </a:p>
        </p:txBody>
      </p:sp>
      <p:sp>
        <p:nvSpPr>
          <p:cNvPr id="446" name="Google Shape;446;gd410bbbcfc_0_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465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8346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d71c4b7aec_0_7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a:t>
            </a:r>
            <a:endParaRPr/>
          </a:p>
        </p:txBody>
      </p:sp>
      <p:sp>
        <p:nvSpPr>
          <p:cNvPr id="433" name="Google Shape;433;gd71c4b7aec_0_7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086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1248189b4_0_10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Help to know</a:t>
            </a:r>
            <a:endParaRPr dirty="0"/>
          </a:p>
        </p:txBody>
      </p:sp>
      <p:sp>
        <p:nvSpPr>
          <p:cNvPr id="69" name="Google Shape;69;gd1248189b4_0_10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8059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8" name="Google Shape;418;p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864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d0574f182f_1_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d0574f182f_1_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7806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792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d71c4b7aec_0_7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3" name="Google Shape;433;gd71c4b7aec_0_7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253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224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1248189b4_0_10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Sharing some rules of engagement shared with the USA Swimming Board of Directors </a:t>
            </a:r>
            <a:endParaRPr dirty="0"/>
          </a:p>
        </p:txBody>
      </p:sp>
      <p:sp>
        <p:nvSpPr>
          <p:cNvPr id="69" name="Google Shape;69;gd1248189b4_0_10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306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158750" indent="0">
              <a:buNone/>
            </a:pPr>
            <a:r>
              <a:rPr lang="en-US" dirty="0"/>
              <a:t>Frequent organization shorthand</a:t>
            </a:r>
          </a:p>
        </p:txBody>
      </p:sp>
    </p:spTree>
    <p:extLst>
      <p:ext uri="{BB962C8B-B14F-4D97-AF65-F5344CB8AC3E}">
        <p14:creationId xmlns:p14="http://schemas.microsoft.com/office/powerpoint/2010/main" val="885183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d1248189b4_4_1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From the beginning of our current form of the NGB, USA Swimming</a:t>
            </a:r>
            <a:endParaRPr dirty="0"/>
          </a:p>
        </p:txBody>
      </p:sp>
      <p:sp>
        <p:nvSpPr>
          <p:cNvPr id="80" name="Google Shape;80;gd1248189b4_4_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62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d1248189b4_4_1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0" name="Google Shape;80;gd1248189b4_4_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4052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are 59 LSC’s in USA Swimming - governed by a board and some managed by a staff.</a:t>
            </a:r>
          </a:p>
          <a:p>
            <a:pPr marL="0" lvl="0" indent="0" algn="l" rtl="0">
              <a:spcBef>
                <a:spcPts val="0"/>
              </a:spcBef>
              <a:spcAft>
                <a:spcPts val="0"/>
              </a:spcAft>
              <a:buNone/>
            </a:pPr>
            <a:endParaRPr lang="en-US" dirty="0"/>
          </a:p>
          <a:p>
            <a:pPr marL="171450" lvl="0" indent="-171450" algn="l" rtl="0">
              <a:spcBef>
                <a:spcPts val="0"/>
              </a:spcBef>
              <a:spcAft>
                <a:spcPts val="0"/>
              </a:spcAft>
              <a:buClr>
                <a:schemeClr val="dk1"/>
              </a:buClr>
              <a:buSzPts val="1200"/>
              <a:buFont typeface="Arial"/>
              <a:buChar char="•"/>
            </a:pPr>
            <a:r>
              <a:rPr lang="en-US" dirty="0"/>
              <a:t>Differences in LSCs: size, geographic bounds (some LSCs cover multiple states), growth/decline, customs/culture  </a:t>
            </a:r>
          </a:p>
          <a:p>
            <a:pPr marL="171450" lvl="0" indent="-171450" algn="l" rtl="0">
              <a:spcBef>
                <a:spcPts val="0"/>
              </a:spcBef>
              <a:spcAft>
                <a:spcPts val="0"/>
              </a:spcAft>
              <a:buClr>
                <a:schemeClr val="dk1"/>
              </a:buClr>
              <a:buSzPts val="1200"/>
              <a:buFont typeface="Arial"/>
              <a:buChar char="•"/>
            </a:pPr>
            <a:r>
              <a:rPr lang="en-US" dirty="0"/>
              <a:t>Anyone want to guess what the largest LSC is? – 2020:  Illinois Swimming with 18,000+ swimmers; what about CT?  About 6000 swimmers (fluctuates yearly)</a:t>
            </a:r>
          </a:p>
          <a:p>
            <a:pPr marL="0" lvl="0" indent="0" algn="l" rtl="0">
              <a:spcBef>
                <a:spcPts val="0"/>
              </a:spcBef>
              <a:spcAft>
                <a:spcPts val="0"/>
              </a:spcAft>
              <a:buNone/>
            </a:pPr>
            <a:endParaRPr dirty="0"/>
          </a:p>
        </p:txBody>
      </p:sp>
      <p:sp>
        <p:nvSpPr>
          <p:cNvPr id="144" name="Google Shape;144;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24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aaec06b26_0_7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caaec06b26_0_76: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dirty="0">
                <a:latin typeface="Calibri"/>
                <a:ea typeface="Calibri"/>
                <a:cs typeface="Calibri"/>
                <a:sym typeface="Calibri"/>
              </a:rPr>
              <a:t>Earlier we spelled out what LSC stands for.  LSCs are defined as separate and independent organizations to whom USA Swimming has delegated governing responsibilities within the geographic boundaries. There are 59 LSCs in the US and each has jurisdiction to conduct swimming programs consistent with the policies and procedures of USA Swimming – which includes to sanction, approve, observe, oversee, and conduct on behalf of USA Swimming competitive swimming events within the LSC boundaries. Each LSC is tasked to provide programming, service, and support to its member athletes, teams, coaches, and volunteers.</a:t>
            </a:r>
            <a:endParaRPr dirty="0"/>
          </a:p>
          <a:p>
            <a:pPr marL="0" lvl="0" indent="0" algn="l" rtl="0">
              <a:spcBef>
                <a:spcPts val="0"/>
              </a:spcBef>
              <a:spcAft>
                <a:spcPts val="0"/>
              </a:spcAft>
              <a:buNone/>
            </a:pPr>
            <a:endParaRPr dirty="0"/>
          </a:p>
        </p:txBody>
      </p:sp>
      <p:sp>
        <p:nvSpPr>
          <p:cNvPr id="132" name="Google Shape;132;gcaaec06b26_0_76: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69124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92421" y="2168588"/>
            <a:ext cx="5959157" cy="136778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400" b="0" i="0">
                <a:solidFill>
                  <a:schemeClr val="dk1"/>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397626" y="3667808"/>
            <a:ext cx="6348747" cy="7569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400" b="0" i="0">
                <a:solidFill>
                  <a:schemeClr val="dk1"/>
                </a:solidFill>
                <a:latin typeface="Arial Narrow"/>
                <a:ea typeface="Arial Narrow"/>
                <a:cs typeface="Arial Narrow"/>
                <a:sym typeface="Arial Narrow"/>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5"/>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5"/>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412988" y="6463728"/>
            <a:ext cx="206375" cy="177800"/>
          </a:xfrm>
          <a:prstGeom prst="rect">
            <a:avLst/>
          </a:prstGeom>
          <a:noFill/>
          <a:ln>
            <a:noFill/>
          </a:ln>
        </p:spPr>
        <p:txBody>
          <a:bodyPr spcFirstLastPara="1" wrap="square" lIns="0" tIns="0" rIns="0" bIns="0" anchor="t" anchorCtr="0">
            <a:spAutoFit/>
          </a:bodyPr>
          <a:lstStyle>
            <a:lvl1pPr marL="25400" marR="0" lvl="0" indent="0" algn="l">
              <a:lnSpc>
                <a:spcPct val="103333"/>
              </a:lnSpc>
              <a:spcBef>
                <a:spcPts val="0"/>
              </a:spcBef>
              <a:buNone/>
              <a:defRPr sz="1200" b="0" i="0" u="none" strike="noStrike" cap="none">
                <a:solidFill>
                  <a:srgbClr val="8A8A8A"/>
                </a:solidFill>
                <a:latin typeface="Calibri"/>
                <a:ea typeface="Calibri"/>
                <a:cs typeface="Calibri"/>
                <a:sym typeface="Calibri"/>
              </a:defRPr>
            </a:lvl1pPr>
            <a:lvl2pPr marL="25400" marR="0" lvl="1" indent="0" algn="l">
              <a:lnSpc>
                <a:spcPct val="103333"/>
              </a:lnSpc>
              <a:spcBef>
                <a:spcPts val="0"/>
              </a:spcBef>
              <a:buNone/>
              <a:defRPr sz="1200" b="0" i="0" u="none" strike="noStrike" cap="none">
                <a:solidFill>
                  <a:srgbClr val="8A8A8A"/>
                </a:solidFill>
                <a:latin typeface="Calibri"/>
                <a:ea typeface="Calibri"/>
                <a:cs typeface="Calibri"/>
                <a:sym typeface="Calibri"/>
              </a:defRPr>
            </a:lvl2pPr>
            <a:lvl3pPr marL="25400" marR="0" lvl="2" indent="0" algn="l">
              <a:lnSpc>
                <a:spcPct val="103333"/>
              </a:lnSpc>
              <a:spcBef>
                <a:spcPts val="0"/>
              </a:spcBef>
              <a:buNone/>
              <a:defRPr sz="1200" b="0" i="0" u="none" strike="noStrike" cap="none">
                <a:solidFill>
                  <a:srgbClr val="8A8A8A"/>
                </a:solidFill>
                <a:latin typeface="Calibri"/>
                <a:ea typeface="Calibri"/>
                <a:cs typeface="Calibri"/>
                <a:sym typeface="Calibri"/>
              </a:defRPr>
            </a:lvl3pPr>
            <a:lvl4pPr marL="25400" marR="0" lvl="3" indent="0" algn="l">
              <a:lnSpc>
                <a:spcPct val="103333"/>
              </a:lnSpc>
              <a:spcBef>
                <a:spcPts val="0"/>
              </a:spcBef>
              <a:buNone/>
              <a:defRPr sz="1200" b="0" i="0" u="none" strike="noStrike" cap="none">
                <a:solidFill>
                  <a:srgbClr val="8A8A8A"/>
                </a:solidFill>
                <a:latin typeface="Calibri"/>
                <a:ea typeface="Calibri"/>
                <a:cs typeface="Calibri"/>
                <a:sym typeface="Calibri"/>
              </a:defRPr>
            </a:lvl4pPr>
            <a:lvl5pPr marL="25400" marR="0" lvl="4" indent="0" algn="l">
              <a:lnSpc>
                <a:spcPct val="103333"/>
              </a:lnSpc>
              <a:spcBef>
                <a:spcPts val="0"/>
              </a:spcBef>
              <a:buNone/>
              <a:defRPr sz="1200" b="0" i="0" u="none" strike="noStrike" cap="none">
                <a:solidFill>
                  <a:srgbClr val="8A8A8A"/>
                </a:solidFill>
                <a:latin typeface="Calibri"/>
                <a:ea typeface="Calibri"/>
                <a:cs typeface="Calibri"/>
                <a:sym typeface="Calibri"/>
              </a:defRPr>
            </a:lvl5pPr>
            <a:lvl6pPr marL="25400" marR="0" lvl="5" indent="0" algn="l">
              <a:lnSpc>
                <a:spcPct val="103333"/>
              </a:lnSpc>
              <a:spcBef>
                <a:spcPts val="0"/>
              </a:spcBef>
              <a:buNone/>
              <a:defRPr sz="1200" b="0" i="0" u="none" strike="noStrike" cap="none">
                <a:solidFill>
                  <a:srgbClr val="8A8A8A"/>
                </a:solidFill>
                <a:latin typeface="Calibri"/>
                <a:ea typeface="Calibri"/>
                <a:cs typeface="Calibri"/>
                <a:sym typeface="Calibri"/>
              </a:defRPr>
            </a:lvl6pPr>
            <a:lvl7pPr marL="25400" marR="0" lvl="6" indent="0" algn="l">
              <a:lnSpc>
                <a:spcPct val="103333"/>
              </a:lnSpc>
              <a:spcBef>
                <a:spcPts val="0"/>
              </a:spcBef>
              <a:buNone/>
              <a:defRPr sz="1200" b="0" i="0" u="none" strike="noStrike" cap="none">
                <a:solidFill>
                  <a:srgbClr val="8A8A8A"/>
                </a:solidFill>
                <a:latin typeface="Calibri"/>
                <a:ea typeface="Calibri"/>
                <a:cs typeface="Calibri"/>
                <a:sym typeface="Calibri"/>
              </a:defRPr>
            </a:lvl7pPr>
            <a:lvl8pPr marL="25400" marR="0" lvl="7" indent="0" algn="l">
              <a:lnSpc>
                <a:spcPct val="103333"/>
              </a:lnSpc>
              <a:spcBef>
                <a:spcPts val="0"/>
              </a:spcBef>
              <a:buNone/>
              <a:defRPr sz="1200" b="0" i="0" u="none" strike="noStrike" cap="none">
                <a:solidFill>
                  <a:srgbClr val="8A8A8A"/>
                </a:solidFill>
                <a:latin typeface="Calibri"/>
                <a:ea typeface="Calibri"/>
                <a:cs typeface="Calibri"/>
                <a:sym typeface="Calibri"/>
              </a:defRPr>
            </a:lvl8pPr>
            <a:lvl9pPr marL="25400" marR="0" lvl="8" indent="0" algn="l">
              <a:lnSpc>
                <a:spcPct val="103333"/>
              </a:lnSpc>
              <a:spcBef>
                <a:spcPts val="0"/>
              </a:spcBef>
              <a:buNone/>
              <a:defRPr sz="1200" b="0" i="0" u="none" strike="noStrike" cap="none">
                <a:solidFill>
                  <a:srgbClr val="8A8A8A"/>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37"/>
          <p:cNvSpPr txBox="1">
            <a:spLocks noGrp="1"/>
          </p:cNvSpPr>
          <p:nvPr>
            <p:ph type="title"/>
          </p:nvPr>
        </p:nvSpPr>
        <p:spPr>
          <a:xfrm>
            <a:off x="2656490" y="1330289"/>
            <a:ext cx="3770629" cy="69659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400" b="0" i="0">
                <a:solidFill>
                  <a:schemeClr val="dk1"/>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7"/>
          <p:cNvSpPr txBox="1">
            <a:spLocks noGrp="1"/>
          </p:cNvSpPr>
          <p:nvPr>
            <p:ph type="body" idx="1"/>
          </p:nvPr>
        </p:nvSpPr>
        <p:spPr>
          <a:xfrm>
            <a:off x="855980" y="1990891"/>
            <a:ext cx="7186295" cy="333375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700" b="0" i="0">
                <a:solidFill>
                  <a:schemeClr val="dk1"/>
                </a:solidFill>
                <a:latin typeface="Arial Narrow"/>
                <a:ea typeface="Arial Narrow"/>
                <a:cs typeface="Arial Narrow"/>
                <a:sym typeface="Arial Narrow"/>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7"/>
          <p:cNvSpPr txBox="1">
            <a:spLocks noGrp="1"/>
          </p:cNvSpPr>
          <p:nvPr>
            <p:ph type="sldNum" idx="12"/>
          </p:nvPr>
        </p:nvSpPr>
        <p:spPr>
          <a:xfrm>
            <a:off x="8412988" y="6463728"/>
            <a:ext cx="206375" cy="177800"/>
          </a:xfrm>
          <a:prstGeom prst="rect">
            <a:avLst/>
          </a:prstGeom>
          <a:noFill/>
          <a:ln>
            <a:noFill/>
          </a:ln>
        </p:spPr>
        <p:txBody>
          <a:bodyPr spcFirstLastPara="1" wrap="square" lIns="0" tIns="0" rIns="0" bIns="0" anchor="t" anchorCtr="0">
            <a:spAutoFit/>
          </a:bodyPr>
          <a:lstStyle>
            <a:lvl1pPr marL="25400" marR="0" lvl="0" indent="0" algn="l">
              <a:lnSpc>
                <a:spcPct val="103333"/>
              </a:lnSpc>
              <a:spcBef>
                <a:spcPts val="0"/>
              </a:spcBef>
              <a:buNone/>
              <a:defRPr sz="1200" b="0" i="0">
                <a:solidFill>
                  <a:srgbClr val="8A8A8A"/>
                </a:solidFill>
                <a:latin typeface="Calibri"/>
                <a:ea typeface="Calibri"/>
                <a:cs typeface="Calibri"/>
                <a:sym typeface="Calibri"/>
              </a:defRPr>
            </a:lvl1pPr>
            <a:lvl2pPr marL="25400" marR="0" lvl="1" indent="0" algn="l">
              <a:lnSpc>
                <a:spcPct val="103333"/>
              </a:lnSpc>
              <a:spcBef>
                <a:spcPts val="0"/>
              </a:spcBef>
              <a:buNone/>
              <a:defRPr sz="1200" b="0" i="0">
                <a:solidFill>
                  <a:srgbClr val="8A8A8A"/>
                </a:solidFill>
                <a:latin typeface="Calibri"/>
                <a:ea typeface="Calibri"/>
                <a:cs typeface="Calibri"/>
                <a:sym typeface="Calibri"/>
              </a:defRPr>
            </a:lvl2pPr>
            <a:lvl3pPr marL="25400" marR="0" lvl="2" indent="0" algn="l">
              <a:lnSpc>
                <a:spcPct val="103333"/>
              </a:lnSpc>
              <a:spcBef>
                <a:spcPts val="0"/>
              </a:spcBef>
              <a:buNone/>
              <a:defRPr sz="1200" b="0" i="0">
                <a:solidFill>
                  <a:srgbClr val="8A8A8A"/>
                </a:solidFill>
                <a:latin typeface="Calibri"/>
                <a:ea typeface="Calibri"/>
                <a:cs typeface="Calibri"/>
                <a:sym typeface="Calibri"/>
              </a:defRPr>
            </a:lvl3pPr>
            <a:lvl4pPr marL="25400" marR="0" lvl="3" indent="0" algn="l">
              <a:lnSpc>
                <a:spcPct val="103333"/>
              </a:lnSpc>
              <a:spcBef>
                <a:spcPts val="0"/>
              </a:spcBef>
              <a:buNone/>
              <a:defRPr sz="1200" b="0" i="0">
                <a:solidFill>
                  <a:srgbClr val="8A8A8A"/>
                </a:solidFill>
                <a:latin typeface="Calibri"/>
                <a:ea typeface="Calibri"/>
                <a:cs typeface="Calibri"/>
                <a:sym typeface="Calibri"/>
              </a:defRPr>
            </a:lvl4pPr>
            <a:lvl5pPr marL="25400" marR="0" lvl="4" indent="0" algn="l">
              <a:lnSpc>
                <a:spcPct val="103333"/>
              </a:lnSpc>
              <a:spcBef>
                <a:spcPts val="0"/>
              </a:spcBef>
              <a:buNone/>
              <a:defRPr sz="1200" b="0" i="0">
                <a:solidFill>
                  <a:srgbClr val="8A8A8A"/>
                </a:solidFill>
                <a:latin typeface="Calibri"/>
                <a:ea typeface="Calibri"/>
                <a:cs typeface="Calibri"/>
                <a:sym typeface="Calibri"/>
              </a:defRPr>
            </a:lvl5pPr>
            <a:lvl6pPr marL="25400" marR="0" lvl="5" indent="0" algn="l">
              <a:lnSpc>
                <a:spcPct val="103333"/>
              </a:lnSpc>
              <a:spcBef>
                <a:spcPts val="0"/>
              </a:spcBef>
              <a:buNone/>
              <a:defRPr sz="1200" b="0" i="0">
                <a:solidFill>
                  <a:srgbClr val="8A8A8A"/>
                </a:solidFill>
                <a:latin typeface="Calibri"/>
                <a:ea typeface="Calibri"/>
                <a:cs typeface="Calibri"/>
                <a:sym typeface="Calibri"/>
              </a:defRPr>
            </a:lvl6pPr>
            <a:lvl7pPr marL="25400" marR="0" lvl="6" indent="0" algn="l">
              <a:lnSpc>
                <a:spcPct val="103333"/>
              </a:lnSpc>
              <a:spcBef>
                <a:spcPts val="0"/>
              </a:spcBef>
              <a:buNone/>
              <a:defRPr sz="1200" b="0" i="0">
                <a:solidFill>
                  <a:srgbClr val="8A8A8A"/>
                </a:solidFill>
                <a:latin typeface="Calibri"/>
                <a:ea typeface="Calibri"/>
                <a:cs typeface="Calibri"/>
                <a:sym typeface="Calibri"/>
              </a:defRPr>
            </a:lvl7pPr>
            <a:lvl8pPr marL="25400" marR="0" lvl="7" indent="0" algn="l">
              <a:lnSpc>
                <a:spcPct val="103333"/>
              </a:lnSpc>
              <a:spcBef>
                <a:spcPts val="0"/>
              </a:spcBef>
              <a:buNone/>
              <a:defRPr sz="1200" b="0" i="0">
                <a:solidFill>
                  <a:srgbClr val="8A8A8A"/>
                </a:solidFill>
                <a:latin typeface="Calibri"/>
                <a:ea typeface="Calibri"/>
                <a:cs typeface="Calibri"/>
                <a:sym typeface="Calibri"/>
              </a:defRPr>
            </a:lvl8pPr>
            <a:lvl9pPr marL="25400" marR="0" lvl="8" indent="0" algn="l">
              <a:lnSpc>
                <a:spcPct val="103333"/>
              </a:lnSpc>
              <a:spcBef>
                <a:spcPts val="0"/>
              </a:spcBef>
              <a:buNone/>
              <a:defRPr sz="1200" b="0" i="0">
                <a:solidFill>
                  <a:srgbClr val="8A8A8A"/>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28"/>
        <p:cNvGrpSpPr/>
        <p:nvPr/>
      </p:nvGrpSpPr>
      <p:grpSpPr>
        <a:xfrm>
          <a:off x="0" y="0"/>
          <a:ext cx="0" cy="0"/>
          <a:chOff x="0" y="0"/>
          <a:chExt cx="0" cy="0"/>
        </a:xfrm>
      </p:grpSpPr>
      <p:sp>
        <p:nvSpPr>
          <p:cNvPr id="29" name="Google Shape;29;p38"/>
          <p:cNvSpPr/>
          <p:nvPr/>
        </p:nvSpPr>
        <p:spPr>
          <a:xfrm>
            <a:off x="304800" y="152400"/>
            <a:ext cx="2924555" cy="1130530"/>
          </a:xfrm>
          <a:prstGeom prst="rect">
            <a:avLst/>
          </a:prstGeom>
          <a:blipFill rotWithShape="1">
            <a:blip r:embed="rId2"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38"/>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38"/>
          <p:cNvSpPr/>
          <p:nvPr/>
        </p:nvSpPr>
        <p:spPr>
          <a:xfrm>
            <a:off x="487680" y="5623559"/>
            <a:ext cx="8351520" cy="845819"/>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rgbClr val="4F81B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38"/>
          <p:cNvSpPr txBox="1">
            <a:spLocks noGrp="1"/>
          </p:cNvSpPr>
          <p:nvPr>
            <p:ph type="title"/>
          </p:nvPr>
        </p:nvSpPr>
        <p:spPr>
          <a:xfrm>
            <a:off x="2656490" y="1330289"/>
            <a:ext cx="3770629" cy="69659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400" b="0" i="0">
                <a:solidFill>
                  <a:schemeClr val="dk1"/>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457200" y="1577340"/>
            <a:ext cx="397764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38"/>
          <p:cNvSpPr txBox="1">
            <a:spLocks noGrp="1"/>
          </p:cNvSpPr>
          <p:nvPr>
            <p:ph type="body" idx="2"/>
          </p:nvPr>
        </p:nvSpPr>
        <p:spPr>
          <a:xfrm>
            <a:off x="4709160" y="1577340"/>
            <a:ext cx="397764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38"/>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8"/>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8"/>
          <p:cNvSpPr txBox="1">
            <a:spLocks noGrp="1"/>
          </p:cNvSpPr>
          <p:nvPr>
            <p:ph type="sldNum" idx="12"/>
          </p:nvPr>
        </p:nvSpPr>
        <p:spPr>
          <a:xfrm>
            <a:off x="8412988" y="6463728"/>
            <a:ext cx="206375" cy="177800"/>
          </a:xfrm>
          <a:prstGeom prst="rect">
            <a:avLst/>
          </a:prstGeom>
          <a:noFill/>
          <a:ln>
            <a:noFill/>
          </a:ln>
        </p:spPr>
        <p:txBody>
          <a:bodyPr spcFirstLastPara="1" wrap="square" lIns="0" tIns="0" rIns="0" bIns="0" anchor="t" anchorCtr="0">
            <a:spAutoFit/>
          </a:bodyPr>
          <a:lstStyle>
            <a:lvl1pPr marL="25400" marR="0" lvl="0" indent="0" algn="l">
              <a:lnSpc>
                <a:spcPct val="103333"/>
              </a:lnSpc>
              <a:spcBef>
                <a:spcPts val="0"/>
              </a:spcBef>
              <a:buNone/>
              <a:defRPr sz="1200" b="0" i="0">
                <a:solidFill>
                  <a:srgbClr val="8A8A8A"/>
                </a:solidFill>
                <a:latin typeface="Calibri"/>
                <a:ea typeface="Calibri"/>
                <a:cs typeface="Calibri"/>
                <a:sym typeface="Calibri"/>
              </a:defRPr>
            </a:lvl1pPr>
            <a:lvl2pPr marL="25400" marR="0" lvl="1" indent="0" algn="l">
              <a:lnSpc>
                <a:spcPct val="103333"/>
              </a:lnSpc>
              <a:spcBef>
                <a:spcPts val="0"/>
              </a:spcBef>
              <a:buNone/>
              <a:defRPr sz="1200" b="0" i="0">
                <a:solidFill>
                  <a:srgbClr val="8A8A8A"/>
                </a:solidFill>
                <a:latin typeface="Calibri"/>
                <a:ea typeface="Calibri"/>
                <a:cs typeface="Calibri"/>
                <a:sym typeface="Calibri"/>
              </a:defRPr>
            </a:lvl2pPr>
            <a:lvl3pPr marL="25400" marR="0" lvl="2" indent="0" algn="l">
              <a:lnSpc>
                <a:spcPct val="103333"/>
              </a:lnSpc>
              <a:spcBef>
                <a:spcPts val="0"/>
              </a:spcBef>
              <a:buNone/>
              <a:defRPr sz="1200" b="0" i="0">
                <a:solidFill>
                  <a:srgbClr val="8A8A8A"/>
                </a:solidFill>
                <a:latin typeface="Calibri"/>
                <a:ea typeface="Calibri"/>
                <a:cs typeface="Calibri"/>
                <a:sym typeface="Calibri"/>
              </a:defRPr>
            </a:lvl3pPr>
            <a:lvl4pPr marL="25400" marR="0" lvl="3" indent="0" algn="l">
              <a:lnSpc>
                <a:spcPct val="103333"/>
              </a:lnSpc>
              <a:spcBef>
                <a:spcPts val="0"/>
              </a:spcBef>
              <a:buNone/>
              <a:defRPr sz="1200" b="0" i="0">
                <a:solidFill>
                  <a:srgbClr val="8A8A8A"/>
                </a:solidFill>
                <a:latin typeface="Calibri"/>
                <a:ea typeface="Calibri"/>
                <a:cs typeface="Calibri"/>
                <a:sym typeface="Calibri"/>
              </a:defRPr>
            </a:lvl4pPr>
            <a:lvl5pPr marL="25400" marR="0" lvl="4" indent="0" algn="l">
              <a:lnSpc>
                <a:spcPct val="103333"/>
              </a:lnSpc>
              <a:spcBef>
                <a:spcPts val="0"/>
              </a:spcBef>
              <a:buNone/>
              <a:defRPr sz="1200" b="0" i="0">
                <a:solidFill>
                  <a:srgbClr val="8A8A8A"/>
                </a:solidFill>
                <a:latin typeface="Calibri"/>
                <a:ea typeface="Calibri"/>
                <a:cs typeface="Calibri"/>
                <a:sym typeface="Calibri"/>
              </a:defRPr>
            </a:lvl5pPr>
            <a:lvl6pPr marL="25400" marR="0" lvl="5" indent="0" algn="l">
              <a:lnSpc>
                <a:spcPct val="103333"/>
              </a:lnSpc>
              <a:spcBef>
                <a:spcPts val="0"/>
              </a:spcBef>
              <a:buNone/>
              <a:defRPr sz="1200" b="0" i="0">
                <a:solidFill>
                  <a:srgbClr val="8A8A8A"/>
                </a:solidFill>
                <a:latin typeface="Calibri"/>
                <a:ea typeface="Calibri"/>
                <a:cs typeface="Calibri"/>
                <a:sym typeface="Calibri"/>
              </a:defRPr>
            </a:lvl6pPr>
            <a:lvl7pPr marL="25400" marR="0" lvl="6" indent="0" algn="l">
              <a:lnSpc>
                <a:spcPct val="103333"/>
              </a:lnSpc>
              <a:spcBef>
                <a:spcPts val="0"/>
              </a:spcBef>
              <a:buNone/>
              <a:defRPr sz="1200" b="0" i="0">
                <a:solidFill>
                  <a:srgbClr val="8A8A8A"/>
                </a:solidFill>
                <a:latin typeface="Calibri"/>
                <a:ea typeface="Calibri"/>
                <a:cs typeface="Calibri"/>
                <a:sym typeface="Calibri"/>
              </a:defRPr>
            </a:lvl7pPr>
            <a:lvl8pPr marL="25400" marR="0" lvl="7" indent="0" algn="l">
              <a:lnSpc>
                <a:spcPct val="103333"/>
              </a:lnSpc>
              <a:spcBef>
                <a:spcPts val="0"/>
              </a:spcBef>
              <a:buNone/>
              <a:defRPr sz="1200" b="0" i="0">
                <a:solidFill>
                  <a:srgbClr val="8A8A8A"/>
                </a:solidFill>
                <a:latin typeface="Calibri"/>
                <a:ea typeface="Calibri"/>
                <a:cs typeface="Calibri"/>
                <a:sym typeface="Calibri"/>
              </a:defRPr>
            </a:lvl8pPr>
            <a:lvl9pPr marL="25400" marR="0" lvl="8" indent="0" algn="l">
              <a:lnSpc>
                <a:spcPct val="103333"/>
              </a:lnSpc>
              <a:spcBef>
                <a:spcPts val="0"/>
              </a:spcBef>
              <a:buNone/>
              <a:defRPr sz="1200" b="0" i="0">
                <a:solidFill>
                  <a:srgbClr val="8A8A8A"/>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3"/>
        <p:cNvGrpSpPr/>
        <p:nvPr/>
      </p:nvGrpSpPr>
      <p:grpSpPr>
        <a:xfrm>
          <a:off x="0" y="0"/>
          <a:ext cx="0" cy="0"/>
          <a:chOff x="0" y="0"/>
          <a:chExt cx="0" cy="0"/>
        </a:xfrm>
      </p:grpSpPr>
      <p:sp>
        <p:nvSpPr>
          <p:cNvPr id="44" name="Google Shape;44;gcaaec06b26_0_3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3300"/>
              <a:buFont typeface="Arial"/>
              <a:buNone/>
              <a:defRPr>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gcaaec06b26_0_321"/>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rmAutofit/>
          </a:bodyPr>
          <a:lstStyle>
            <a:lvl1pPr marL="457200" lvl="0" indent="-228600" algn="l" rtl="0">
              <a:spcBef>
                <a:spcPts val="480"/>
              </a:spcBef>
              <a:spcAft>
                <a:spcPts val="0"/>
              </a:spcAft>
              <a:buClr>
                <a:schemeClr val="dk1"/>
              </a:buClr>
              <a:buSzPts val="2400"/>
              <a:buNone/>
              <a:defRPr>
                <a:solidFill>
                  <a:schemeClr val="dk1"/>
                </a:solidFill>
                <a:latin typeface="Arial"/>
                <a:ea typeface="Arial"/>
                <a:cs typeface="Arial"/>
                <a:sym typeface="Arial"/>
              </a:defRPr>
            </a:lvl1pPr>
            <a:lvl2pPr marL="914400" lvl="1" indent="-228600" algn="l" rtl="0">
              <a:spcBef>
                <a:spcPts val="420"/>
              </a:spcBef>
              <a:spcAft>
                <a:spcPts val="0"/>
              </a:spcAft>
              <a:buClr>
                <a:schemeClr val="dk1"/>
              </a:buClr>
              <a:buSzPts val="2100"/>
              <a:buNone/>
              <a:defRPr>
                <a:solidFill>
                  <a:schemeClr val="dk1"/>
                </a:solidFill>
                <a:latin typeface="Arial"/>
                <a:ea typeface="Arial"/>
                <a:cs typeface="Arial"/>
                <a:sym typeface="Arial"/>
              </a:defRPr>
            </a:lvl2pPr>
            <a:lvl3pPr marL="1371600" lvl="2" indent="-228600" algn="l" rtl="0">
              <a:spcBef>
                <a:spcPts val="360"/>
              </a:spcBef>
              <a:spcAft>
                <a:spcPts val="0"/>
              </a:spcAft>
              <a:buClr>
                <a:schemeClr val="dk1"/>
              </a:buClr>
              <a:buSzPts val="1800"/>
              <a:buNone/>
              <a:defRPr>
                <a:solidFill>
                  <a:schemeClr val="dk1"/>
                </a:solidFill>
                <a:latin typeface="Arial"/>
                <a:ea typeface="Arial"/>
                <a:cs typeface="Arial"/>
                <a:sym typeface="Arial"/>
              </a:defRPr>
            </a:lvl3pPr>
            <a:lvl4pPr marL="1828800" lvl="3" indent="-228600" algn="l" rtl="0">
              <a:spcBef>
                <a:spcPts val="300"/>
              </a:spcBef>
              <a:spcAft>
                <a:spcPts val="0"/>
              </a:spcAft>
              <a:buClr>
                <a:schemeClr val="dk1"/>
              </a:buClr>
              <a:buSzPts val="1500"/>
              <a:buNone/>
              <a:defRPr>
                <a:solidFill>
                  <a:schemeClr val="dk1"/>
                </a:solidFill>
                <a:latin typeface="Arial"/>
                <a:ea typeface="Arial"/>
                <a:cs typeface="Arial"/>
                <a:sym typeface="Arial"/>
              </a:defRPr>
            </a:lvl4pPr>
            <a:lvl5pPr marL="2286000" lvl="4" indent="-228600" algn="l" rtl="0">
              <a:spcBef>
                <a:spcPts val="300"/>
              </a:spcBef>
              <a:spcAft>
                <a:spcPts val="0"/>
              </a:spcAft>
              <a:buClr>
                <a:schemeClr val="dk1"/>
              </a:buClr>
              <a:buSzPts val="1500"/>
              <a:buNone/>
              <a:defRPr>
                <a:solidFill>
                  <a:schemeClr val="dk1"/>
                </a:solidFill>
                <a:latin typeface="Arial"/>
                <a:ea typeface="Arial"/>
                <a:cs typeface="Arial"/>
                <a:sym typeface="Arial"/>
              </a:defRPr>
            </a:lvl5pPr>
            <a:lvl6pPr marL="2743200" lvl="5" indent="-228600" algn="l" rtl="0">
              <a:spcBef>
                <a:spcPts val="360"/>
              </a:spcBef>
              <a:spcAft>
                <a:spcPts val="0"/>
              </a:spcAft>
              <a:buClr>
                <a:schemeClr val="dk1"/>
              </a:buClr>
              <a:buSzPts val="1800"/>
              <a:buNone/>
              <a:defRPr/>
            </a:lvl6pPr>
            <a:lvl7pPr marL="3200400" lvl="6" indent="-228600" algn="l" rtl="0">
              <a:spcBef>
                <a:spcPts val="360"/>
              </a:spcBef>
              <a:spcAft>
                <a:spcPts val="0"/>
              </a:spcAft>
              <a:buClr>
                <a:schemeClr val="dk1"/>
              </a:buClr>
              <a:buSzPts val="1800"/>
              <a:buNone/>
              <a:defRPr/>
            </a:lvl7pPr>
            <a:lvl8pPr marL="3657600" lvl="7" indent="-228600" algn="l" rtl="0">
              <a:spcBef>
                <a:spcPts val="360"/>
              </a:spcBef>
              <a:spcAft>
                <a:spcPts val="0"/>
              </a:spcAft>
              <a:buClr>
                <a:schemeClr val="dk1"/>
              </a:buClr>
              <a:buSzPts val="1800"/>
              <a:buNone/>
              <a:defRPr/>
            </a:lvl8pPr>
            <a:lvl9pPr marL="4114800" lvl="8" indent="-228600" algn="l" rtl="0">
              <a:spcBef>
                <a:spcPts val="360"/>
              </a:spcBef>
              <a:spcAft>
                <a:spcPts val="0"/>
              </a:spcAft>
              <a:buClr>
                <a:schemeClr val="dk1"/>
              </a:buClr>
              <a:buSzPts val="1800"/>
              <a:buNone/>
              <a:defRPr/>
            </a:lvl9pPr>
          </a:lstStyle>
          <a:p>
            <a:endParaRPr/>
          </a:p>
        </p:txBody>
      </p:sp>
      <p:sp>
        <p:nvSpPr>
          <p:cNvPr id="46" name="Google Shape;46;gcaaec06b26_0_321"/>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sp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 name="Google Shape;47;gcaaec06b26_0_321"/>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sp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gcaaec06b26_0_321"/>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49"/>
        <p:cNvGrpSpPr/>
        <p:nvPr/>
      </p:nvGrpSpPr>
      <p:grpSpPr>
        <a:xfrm>
          <a:off x="0" y="0"/>
          <a:ext cx="0" cy="0"/>
          <a:chOff x="0" y="0"/>
          <a:chExt cx="0" cy="0"/>
        </a:xfrm>
      </p:grpSpPr>
      <p:sp>
        <p:nvSpPr>
          <p:cNvPr id="50" name="Google Shape;50;gcaaec06b26_0_40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3300"/>
              <a:buFont typeface="Arial"/>
              <a:buNone/>
              <a:defRPr>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gcaaec06b26_0_408"/>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rmAutofit/>
          </a:bodyPr>
          <a:lstStyle>
            <a:lvl1pPr marL="457200" lvl="0" indent="-228600" algn="l" rtl="0">
              <a:spcBef>
                <a:spcPts val="480"/>
              </a:spcBef>
              <a:spcAft>
                <a:spcPts val="0"/>
              </a:spcAft>
              <a:buClr>
                <a:schemeClr val="dk1"/>
              </a:buClr>
              <a:buSzPts val="2400"/>
              <a:buNone/>
              <a:defRPr>
                <a:solidFill>
                  <a:schemeClr val="dk1"/>
                </a:solidFill>
                <a:latin typeface="Arial"/>
                <a:ea typeface="Arial"/>
                <a:cs typeface="Arial"/>
                <a:sym typeface="Arial"/>
              </a:defRPr>
            </a:lvl1pPr>
            <a:lvl2pPr marL="914400" lvl="1" indent="-228600" algn="l" rtl="0">
              <a:spcBef>
                <a:spcPts val="420"/>
              </a:spcBef>
              <a:spcAft>
                <a:spcPts val="0"/>
              </a:spcAft>
              <a:buClr>
                <a:schemeClr val="dk1"/>
              </a:buClr>
              <a:buSzPts val="2100"/>
              <a:buNone/>
              <a:defRPr>
                <a:solidFill>
                  <a:schemeClr val="dk1"/>
                </a:solidFill>
                <a:latin typeface="Arial"/>
                <a:ea typeface="Arial"/>
                <a:cs typeface="Arial"/>
                <a:sym typeface="Arial"/>
              </a:defRPr>
            </a:lvl2pPr>
            <a:lvl3pPr marL="1371600" lvl="2" indent="-228600" algn="l" rtl="0">
              <a:spcBef>
                <a:spcPts val="360"/>
              </a:spcBef>
              <a:spcAft>
                <a:spcPts val="0"/>
              </a:spcAft>
              <a:buClr>
                <a:schemeClr val="dk1"/>
              </a:buClr>
              <a:buSzPts val="1800"/>
              <a:buNone/>
              <a:defRPr>
                <a:solidFill>
                  <a:schemeClr val="dk1"/>
                </a:solidFill>
                <a:latin typeface="Arial"/>
                <a:ea typeface="Arial"/>
                <a:cs typeface="Arial"/>
                <a:sym typeface="Arial"/>
              </a:defRPr>
            </a:lvl3pPr>
            <a:lvl4pPr marL="1828800" lvl="3" indent="-228600" algn="l" rtl="0">
              <a:spcBef>
                <a:spcPts val="300"/>
              </a:spcBef>
              <a:spcAft>
                <a:spcPts val="0"/>
              </a:spcAft>
              <a:buClr>
                <a:schemeClr val="dk1"/>
              </a:buClr>
              <a:buSzPts val="1500"/>
              <a:buNone/>
              <a:defRPr>
                <a:solidFill>
                  <a:schemeClr val="dk1"/>
                </a:solidFill>
                <a:latin typeface="Arial"/>
                <a:ea typeface="Arial"/>
                <a:cs typeface="Arial"/>
                <a:sym typeface="Arial"/>
              </a:defRPr>
            </a:lvl4pPr>
            <a:lvl5pPr marL="2286000" lvl="4" indent="-228600" algn="l" rtl="0">
              <a:spcBef>
                <a:spcPts val="300"/>
              </a:spcBef>
              <a:spcAft>
                <a:spcPts val="0"/>
              </a:spcAft>
              <a:buClr>
                <a:schemeClr val="dk1"/>
              </a:buClr>
              <a:buSzPts val="1500"/>
              <a:buNone/>
              <a:defRPr>
                <a:solidFill>
                  <a:schemeClr val="dk1"/>
                </a:solidFill>
                <a:latin typeface="Arial"/>
                <a:ea typeface="Arial"/>
                <a:cs typeface="Arial"/>
                <a:sym typeface="Arial"/>
              </a:defRPr>
            </a:lvl5pPr>
            <a:lvl6pPr marL="2743200" lvl="5" indent="-228600" algn="l" rtl="0">
              <a:spcBef>
                <a:spcPts val="360"/>
              </a:spcBef>
              <a:spcAft>
                <a:spcPts val="0"/>
              </a:spcAft>
              <a:buClr>
                <a:schemeClr val="dk1"/>
              </a:buClr>
              <a:buSzPts val="1800"/>
              <a:buNone/>
              <a:defRPr/>
            </a:lvl6pPr>
            <a:lvl7pPr marL="3200400" lvl="6" indent="-228600" algn="l" rtl="0">
              <a:spcBef>
                <a:spcPts val="360"/>
              </a:spcBef>
              <a:spcAft>
                <a:spcPts val="0"/>
              </a:spcAft>
              <a:buClr>
                <a:schemeClr val="dk1"/>
              </a:buClr>
              <a:buSzPts val="1800"/>
              <a:buNone/>
              <a:defRPr/>
            </a:lvl7pPr>
            <a:lvl8pPr marL="3657600" lvl="7" indent="-228600" algn="l" rtl="0">
              <a:spcBef>
                <a:spcPts val="360"/>
              </a:spcBef>
              <a:spcAft>
                <a:spcPts val="0"/>
              </a:spcAft>
              <a:buClr>
                <a:schemeClr val="dk1"/>
              </a:buClr>
              <a:buSzPts val="1800"/>
              <a:buNone/>
              <a:defRPr/>
            </a:lvl8pPr>
            <a:lvl9pPr marL="4114800" lvl="8" indent="-228600" algn="l" rtl="0">
              <a:spcBef>
                <a:spcPts val="360"/>
              </a:spcBef>
              <a:spcAft>
                <a:spcPts val="0"/>
              </a:spcAft>
              <a:buClr>
                <a:schemeClr val="dk1"/>
              </a:buClr>
              <a:buSzPts val="1800"/>
              <a:buNone/>
              <a:defRPr/>
            </a:lvl9pPr>
          </a:lstStyle>
          <a:p>
            <a:endParaRPr/>
          </a:p>
        </p:txBody>
      </p:sp>
      <p:sp>
        <p:nvSpPr>
          <p:cNvPr id="52" name="Google Shape;52;gcaaec06b26_0_408"/>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sp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gcaaec06b26_0_408"/>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sp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gcaaec06b26_0_408"/>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656490" y="1330289"/>
            <a:ext cx="3770629" cy="1354217"/>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7200" y="6377940"/>
            <a:ext cx="2103120" cy="276999"/>
          </a:xfrm>
        </p:spPr>
        <p:txBody>
          <a:bodyPr/>
          <a:lstStyle/>
          <a:p>
            <a:endParaRPr lang="en-US"/>
          </a:p>
        </p:txBody>
      </p:sp>
      <p:sp>
        <p:nvSpPr>
          <p:cNvPr id="4" name="Footer Placeholder 3"/>
          <p:cNvSpPr>
            <a:spLocks noGrp="1"/>
          </p:cNvSpPr>
          <p:nvPr>
            <p:ph type="ftr" sz="quarter" idx="11"/>
          </p:nvPr>
        </p:nvSpPr>
        <p:spPr>
          <a:xfrm>
            <a:off x="3108960" y="6377940"/>
            <a:ext cx="2926080" cy="276999"/>
          </a:xfrm>
        </p:spPr>
        <p:txBody>
          <a:bodyPr/>
          <a:lstStyle/>
          <a:p>
            <a:endParaRPr lang="en-US"/>
          </a:p>
        </p:txBody>
      </p:sp>
      <p:sp>
        <p:nvSpPr>
          <p:cNvPr id="5" name="Slide Number Placeholder 4"/>
          <p:cNvSpPr>
            <a:spLocks noGrp="1"/>
          </p:cNvSpPr>
          <p:nvPr>
            <p:ph type="sldNum" sz="quarter" idx="12"/>
          </p:nvPr>
        </p:nvSpPr>
        <p:spPr>
          <a:xfrm>
            <a:off x="8412988" y="6463728"/>
            <a:ext cx="206375" cy="190180"/>
          </a:xfrm>
        </p:spPr>
        <p:txBody>
          <a:bodyPr/>
          <a:lstStyle/>
          <a:p>
            <a:fld id="{DB525B94-440C-4DCC-880F-F84529A0A829}" type="slidenum">
              <a:rPr lang="en-US" smtClean="0"/>
              <a:t>‹#›</a:t>
            </a:fld>
            <a:endParaRPr lang="en-US"/>
          </a:p>
        </p:txBody>
      </p:sp>
    </p:spTree>
    <p:extLst>
      <p:ext uri="{BB962C8B-B14F-4D97-AF65-F5344CB8AC3E}">
        <p14:creationId xmlns:p14="http://schemas.microsoft.com/office/powerpoint/2010/main" val="1727609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2656490" y="1330289"/>
            <a:ext cx="3770629" cy="696594"/>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4400" b="0" i="0" u="none" strike="noStrike" cap="non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4"/>
          <p:cNvSpPr txBox="1">
            <a:spLocks noGrp="1"/>
          </p:cNvSpPr>
          <p:nvPr>
            <p:ph type="body" idx="1"/>
          </p:nvPr>
        </p:nvSpPr>
        <p:spPr>
          <a:xfrm>
            <a:off x="855980" y="1990891"/>
            <a:ext cx="7186295" cy="333375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700" b="0" i="0" u="none" strike="noStrike" cap="none">
                <a:solidFill>
                  <a:schemeClr val="dk1"/>
                </a:solidFill>
                <a:latin typeface="Arial Narrow"/>
                <a:ea typeface="Arial Narrow"/>
                <a:cs typeface="Arial Narrow"/>
                <a:sym typeface="Arial Narrow"/>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34"/>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412988" y="6463728"/>
            <a:ext cx="206375" cy="177800"/>
          </a:xfrm>
          <a:prstGeom prst="rect">
            <a:avLst/>
          </a:prstGeom>
          <a:noFill/>
          <a:ln>
            <a:noFill/>
          </a:ln>
        </p:spPr>
        <p:txBody>
          <a:bodyPr spcFirstLastPara="1" wrap="square" lIns="0" tIns="0" rIns="0" bIns="0" anchor="t" anchorCtr="0">
            <a:spAutoFit/>
          </a:bodyPr>
          <a:lstStyle>
            <a:lvl1pPr marL="25400" marR="0" lvl="0" indent="0" algn="l" rtl="0">
              <a:lnSpc>
                <a:spcPct val="103333"/>
              </a:lnSpc>
              <a:spcBef>
                <a:spcPts val="0"/>
              </a:spcBef>
              <a:buNone/>
              <a:defRPr sz="1200" b="0" i="0" u="none" strike="noStrike" cap="none">
                <a:solidFill>
                  <a:srgbClr val="8A8A8A"/>
                </a:solidFill>
                <a:latin typeface="Calibri"/>
                <a:ea typeface="Calibri"/>
                <a:cs typeface="Calibri"/>
                <a:sym typeface="Calibri"/>
              </a:defRPr>
            </a:lvl1pPr>
            <a:lvl2pPr marL="25400" marR="0" lvl="1" indent="0" algn="l" rtl="0">
              <a:lnSpc>
                <a:spcPct val="103333"/>
              </a:lnSpc>
              <a:spcBef>
                <a:spcPts val="0"/>
              </a:spcBef>
              <a:buNone/>
              <a:defRPr sz="1200" b="0" i="0" u="none" strike="noStrike" cap="none">
                <a:solidFill>
                  <a:srgbClr val="8A8A8A"/>
                </a:solidFill>
                <a:latin typeface="Calibri"/>
                <a:ea typeface="Calibri"/>
                <a:cs typeface="Calibri"/>
                <a:sym typeface="Calibri"/>
              </a:defRPr>
            </a:lvl2pPr>
            <a:lvl3pPr marL="25400" marR="0" lvl="2" indent="0" algn="l" rtl="0">
              <a:lnSpc>
                <a:spcPct val="103333"/>
              </a:lnSpc>
              <a:spcBef>
                <a:spcPts val="0"/>
              </a:spcBef>
              <a:buNone/>
              <a:defRPr sz="1200" b="0" i="0" u="none" strike="noStrike" cap="none">
                <a:solidFill>
                  <a:srgbClr val="8A8A8A"/>
                </a:solidFill>
                <a:latin typeface="Calibri"/>
                <a:ea typeface="Calibri"/>
                <a:cs typeface="Calibri"/>
                <a:sym typeface="Calibri"/>
              </a:defRPr>
            </a:lvl3pPr>
            <a:lvl4pPr marL="25400" marR="0" lvl="3" indent="0" algn="l" rtl="0">
              <a:lnSpc>
                <a:spcPct val="103333"/>
              </a:lnSpc>
              <a:spcBef>
                <a:spcPts val="0"/>
              </a:spcBef>
              <a:buNone/>
              <a:defRPr sz="1200" b="0" i="0" u="none" strike="noStrike" cap="none">
                <a:solidFill>
                  <a:srgbClr val="8A8A8A"/>
                </a:solidFill>
                <a:latin typeface="Calibri"/>
                <a:ea typeface="Calibri"/>
                <a:cs typeface="Calibri"/>
                <a:sym typeface="Calibri"/>
              </a:defRPr>
            </a:lvl4pPr>
            <a:lvl5pPr marL="25400" marR="0" lvl="4" indent="0" algn="l" rtl="0">
              <a:lnSpc>
                <a:spcPct val="103333"/>
              </a:lnSpc>
              <a:spcBef>
                <a:spcPts val="0"/>
              </a:spcBef>
              <a:buNone/>
              <a:defRPr sz="1200" b="0" i="0" u="none" strike="noStrike" cap="none">
                <a:solidFill>
                  <a:srgbClr val="8A8A8A"/>
                </a:solidFill>
                <a:latin typeface="Calibri"/>
                <a:ea typeface="Calibri"/>
                <a:cs typeface="Calibri"/>
                <a:sym typeface="Calibri"/>
              </a:defRPr>
            </a:lvl5pPr>
            <a:lvl6pPr marL="25400" marR="0" lvl="5" indent="0" algn="l" rtl="0">
              <a:lnSpc>
                <a:spcPct val="103333"/>
              </a:lnSpc>
              <a:spcBef>
                <a:spcPts val="0"/>
              </a:spcBef>
              <a:buNone/>
              <a:defRPr sz="1200" b="0" i="0" u="none" strike="noStrike" cap="none">
                <a:solidFill>
                  <a:srgbClr val="8A8A8A"/>
                </a:solidFill>
                <a:latin typeface="Calibri"/>
                <a:ea typeface="Calibri"/>
                <a:cs typeface="Calibri"/>
                <a:sym typeface="Calibri"/>
              </a:defRPr>
            </a:lvl6pPr>
            <a:lvl7pPr marL="25400" marR="0" lvl="6" indent="0" algn="l" rtl="0">
              <a:lnSpc>
                <a:spcPct val="103333"/>
              </a:lnSpc>
              <a:spcBef>
                <a:spcPts val="0"/>
              </a:spcBef>
              <a:buNone/>
              <a:defRPr sz="1200" b="0" i="0" u="none" strike="noStrike" cap="none">
                <a:solidFill>
                  <a:srgbClr val="8A8A8A"/>
                </a:solidFill>
                <a:latin typeface="Calibri"/>
                <a:ea typeface="Calibri"/>
                <a:cs typeface="Calibri"/>
                <a:sym typeface="Calibri"/>
              </a:defRPr>
            </a:lvl7pPr>
            <a:lvl8pPr marL="25400" marR="0" lvl="7" indent="0" algn="l" rtl="0">
              <a:lnSpc>
                <a:spcPct val="103333"/>
              </a:lnSpc>
              <a:spcBef>
                <a:spcPts val="0"/>
              </a:spcBef>
              <a:buNone/>
              <a:defRPr sz="1200" b="0" i="0" u="none" strike="noStrike" cap="none">
                <a:solidFill>
                  <a:srgbClr val="8A8A8A"/>
                </a:solidFill>
                <a:latin typeface="Calibri"/>
                <a:ea typeface="Calibri"/>
                <a:cs typeface="Calibri"/>
                <a:sym typeface="Calibri"/>
              </a:defRPr>
            </a:lvl8pPr>
            <a:lvl9pPr marL="25400" marR="0" lvl="8" indent="0" algn="l" rtl="0">
              <a:lnSpc>
                <a:spcPct val="103333"/>
              </a:lnSpc>
              <a:spcBef>
                <a:spcPts val="0"/>
              </a:spcBef>
              <a:buNone/>
              <a:defRPr sz="1200" b="0" i="0" u="none" strike="noStrike" cap="none">
                <a:solidFill>
                  <a:srgbClr val="8A8A8A"/>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usaswimming.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hyperlink" Target="mailto:safesport@ctswim.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jpeg"/><Relationship Id="rId7"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www.boardsource.org/USAswimming" TargetMode="External"/><Relationship Id="rId5" Type="http://schemas.openxmlformats.org/officeDocument/2006/relationships/hyperlink" Target="http://www.usaswimming.org/" TargetMode="External"/><Relationship Id="rId4" Type="http://schemas.openxmlformats.org/officeDocument/2006/relationships/hyperlink" Target="http://www.mnswim.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8"/>
        <p:cNvGrpSpPr/>
        <p:nvPr/>
      </p:nvGrpSpPr>
      <p:grpSpPr>
        <a:xfrm>
          <a:off x="0" y="0"/>
          <a:ext cx="0" cy="0"/>
          <a:chOff x="0" y="0"/>
          <a:chExt cx="0" cy="0"/>
        </a:xfrm>
      </p:grpSpPr>
      <p:sp>
        <p:nvSpPr>
          <p:cNvPr id="59" name="Google Shape;59;p1"/>
          <p:cNvSpPr txBox="1"/>
          <p:nvPr/>
        </p:nvSpPr>
        <p:spPr>
          <a:xfrm>
            <a:off x="1527206" y="2627731"/>
            <a:ext cx="6087110" cy="69659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4400" b="0" i="0" u="none" strike="noStrike" cap="none" dirty="0">
                <a:solidFill>
                  <a:schemeClr val="dk1"/>
                </a:solidFill>
                <a:latin typeface="Arial Narrow"/>
                <a:ea typeface="Arial Narrow"/>
                <a:cs typeface="Arial Narrow"/>
                <a:sym typeface="Arial Narrow"/>
              </a:rPr>
              <a:t>Board of Directors Orientation</a:t>
            </a:r>
            <a:endParaRPr sz="4400" b="0" i="0" u="none" strike="noStrike" cap="none" dirty="0">
              <a:solidFill>
                <a:schemeClr val="dk1"/>
              </a:solidFill>
              <a:latin typeface="Arial Narrow"/>
              <a:ea typeface="Arial Narrow"/>
              <a:cs typeface="Arial Narrow"/>
              <a:sym typeface="Arial Narrow"/>
            </a:endParaRPr>
          </a:p>
        </p:txBody>
      </p:sp>
      <p:sp>
        <p:nvSpPr>
          <p:cNvPr id="60" name="Google Shape;60;p1"/>
          <p:cNvSpPr txBox="1"/>
          <p:nvPr/>
        </p:nvSpPr>
        <p:spPr>
          <a:xfrm>
            <a:off x="3185652" y="3910076"/>
            <a:ext cx="2501916" cy="50526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3200" b="0" i="0" u="none" strike="noStrike" cap="none" dirty="0">
                <a:solidFill>
                  <a:schemeClr val="dk1"/>
                </a:solidFill>
                <a:latin typeface="Arial Narrow"/>
                <a:ea typeface="Arial Narrow"/>
                <a:cs typeface="Arial Narrow"/>
                <a:sym typeface="Arial Narrow"/>
              </a:rPr>
              <a:t>September 2023</a:t>
            </a:r>
            <a:endParaRPr sz="3200" b="0" i="0" u="none" strike="noStrike" cap="none" dirty="0">
              <a:solidFill>
                <a:schemeClr val="dk1"/>
              </a:solidFill>
              <a:latin typeface="Arial Narrow"/>
              <a:ea typeface="Arial Narrow"/>
              <a:cs typeface="Arial Narrow"/>
              <a:sym typeface="Arial Narrow"/>
            </a:endParaRPr>
          </a:p>
        </p:txBody>
      </p:sp>
      <p:sp>
        <p:nvSpPr>
          <p:cNvPr id="63" name="Google Shape;63;p1"/>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1"/>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pic>
        <p:nvPicPr>
          <p:cNvPr id="1026" name="Picture 2" descr="Usa Swimming Logo Vector - ClipArt Best">
            <a:extLst>
              <a:ext uri="{FF2B5EF4-FFF2-40B4-BE49-F238E27FC236}">
                <a16:creationId xmlns:a16="http://schemas.microsoft.com/office/drawing/2014/main" id="{5F3BBB44-3125-2E45-798D-1337B80F4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t swimming logo">
            <a:extLst>
              <a:ext uri="{FF2B5EF4-FFF2-40B4-BE49-F238E27FC236}">
                <a16:creationId xmlns:a16="http://schemas.microsoft.com/office/drawing/2014/main" id="{FE517DC1-9C5E-87EB-EA36-1F8B7EF93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288" y="201745"/>
            <a:ext cx="1399007" cy="10996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astern Zone SC Age Group Champs to Pilot A New Format - Swimming World ...">
            <a:extLst>
              <a:ext uri="{FF2B5EF4-FFF2-40B4-BE49-F238E27FC236}">
                <a16:creationId xmlns:a16="http://schemas.microsoft.com/office/drawing/2014/main" id="{44813753-EB5B-6E86-7388-CE2B152D3A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4652" y="199133"/>
            <a:ext cx="1834364" cy="10141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wimMAC Carolina : Safe Sport">
            <a:extLst>
              <a:ext uri="{FF2B5EF4-FFF2-40B4-BE49-F238E27FC236}">
                <a16:creationId xmlns:a16="http://schemas.microsoft.com/office/drawing/2014/main" id="{C1BC303A-5496-C8D8-0DB3-79105253AA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8567" y="78182"/>
            <a:ext cx="1171498" cy="1171498"/>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74;gd1248189b4_0_108">
            <a:extLst>
              <a:ext uri="{FF2B5EF4-FFF2-40B4-BE49-F238E27FC236}">
                <a16:creationId xmlns:a16="http://schemas.microsoft.com/office/drawing/2014/main" id="{77B4026C-AC72-34AB-D355-D46BF853CDCC}"/>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12" name="Google Shape;74;gd1248189b4_0_108">
            <a:extLst>
              <a:ext uri="{FF2B5EF4-FFF2-40B4-BE49-F238E27FC236}">
                <a16:creationId xmlns:a16="http://schemas.microsoft.com/office/drawing/2014/main" id="{F6AA819D-8FB3-23F3-EEE8-3379C73662BF}"/>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13" name="Google Shape;64;p1">
            <a:extLst>
              <a:ext uri="{FF2B5EF4-FFF2-40B4-BE49-F238E27FC236}">
                <a16:creationId xmlns:a16="http://schemas.microsoft.com/office/drawing/2014/main" id="{C95094FA-10A3-CA49-053C-FBB174D21F46}"/>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4" name="Google Shape;65;p1">
            <a:extLst>
              <a:ext uri="{FF2B5EF4-FFF2-40B4-BE49-F238E27FC236}">
                <a16:creationId xmlns:a16="http://schemas.microsoft.com/office/drawing/2014/main" id="{DBB02D41-0533-D98E-AFAE-26E36478CE1C}"/>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323"/>
        <p:cNvGrpSpPr/>
        <p:nvPr/>
      </p:nvGrpSpPr>
      <p:grpSpPr>
        <a:xfrm>
          <a:off x="0" y="0"/>
          <a:ext cx="0" cy="0"/>
          <a:chOff x="0" y="0"/>
          <a:chExt cx="0" cy="0"/>
        </a:xfrm>
      </p:grpSpPr>
      <p:sp>
        <p:nvSpPr>
          <p:cNvPr id="324" name="Google Shape;324;gd71c4b7aec_0_50"/>
          <p:cNvSpPr txBox="1">
            <a:spLocks noGrp="1"/>
          </p:cNvSpPr>
          <p:nvPr>
            <p:ph type="title"/>
          </p:nvPr>
        </p:nvSpPr>
        <p:spPr>
          <a:xfrm>
            <a:off x="4174168" y="372296"/>
            <a:ext cx="38748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dirty="0"/>
              <a:t>Legal Organization</a:t>
            </a:r>
            <a:endParaRPr dirty="0"/>
          </a:p>
        </p:txBody>
      </p:sp>
      <p:sp>
        <p:nvSpPr>
          <p:cNvPr id="325" name="Google Shape;325;gd71c4b7aec_0_50"/>
          <p:cNvSpPr txBox="1"/>
          <p:nvPr/>
        </p:nvSpPr>
        <p:spPr>
          <a:xfrm>
            <a:off x="372398" y="1798831"/>
            <a:ext cx="8499000" cy="3896574"/>
          </a:xfrm>
          <a:prstGeom prst="rect">
            <a:avLst/>
          </a:prstGeom>
          <a:noFill/>
          <a:ln>
            <a:noFill/>
          </a:ln>
        </p:spPr>
        <p:txBody>
          <a:bodyPr spcFirstLastPara="1" wrap="square" lIns="0" tIns="109850" rIns="0" bIns="0" anchor="t" anchorCtr="0">
            <a:spAutoFit/>
          </a:bodyPr>
          <a:lstStyle/>
          <a:p>
            <a:pPr marL="50800" marR="579120" lvl="0" algn="ctr" rtl="0">
              <a:lnSpc>
                <a:spcPct val="100000"/>
              </a:lnSpc>
              <a:spcBef>
                <a:spcPts val="770"/>
              </a:spcBef>
              <a:spcAft>
                <a:spcPts val="0"/>
              </a:spcAft>
              <a:buClr>
                <a:schemeClr val="dk1"/>
              </a:buClr>
              <a:buSzPts val="2600"/>
            </a:pPr>
            <a:r>
              <a:rPr lang="en-US" sz="2000" b="0" i="0" dirty="0">
                <a:solidFill>
                  <a:srgbClr val="333333"/>
                </a:solidFill>
                <a:effectLst/>
                <a:latin typeface="proxima-nova"/>
              </a:rPr>
              <a:t>Connecticut Swimming, Inc., (CSI) is the local governing body for competitive swimming in the state of Connecticut. </a:t>
            </a:r>
          </a:p>
          <a:p>
            <a:pPr marL="50800" marR="579120" lvl="0" algn="ctr" rtl="0">
              <a:lnSpc>
                <a:spcPct val="100000"/>
              </a:lnSpc>
              <a:spcBef>
                <a:spcPts val="770"/>
              </a:spcBef>
              <a:spcAft>
                <a:spcPts val="0"/>
              </a:spcAft>
              <a:buClr>
                <a:schemeClr val="dk1"/>
              </a:buClr>
              <a:buSzPts val="2600"/>
            </a:pPr>
            <a:endParaRPr lang="en-US" sz="2000" dirty="0">
              <a:solidFill>
                <a:srgbClr val="333333"/>
              </a:solidFill>
              <a:latin typeface="proxima-nova"/>
            </a:endParaRPr>
          </a:p>
          <a:p>
            <a:pPr marL="50800" marR="579120" lvl="0" algn="ctr" rtl="0">
              <a:lnSpc>
                <a:spcPct val="100000"/>
              </a:lnSpc>
              <a:spcBef>
                <a:spcPts val="770"/>
              </a:spcBef>
              <a:spcAft>
                <a:spcPts val="0"/>
              </a:spcAft>
              <a:buClr>
                <a:schemeClr val="dk1"/>
              </a:buClr>
              <a:buSzPts val="2600"/>
            </a:pPr>
            <a:r>
              <a:rPr lang="en-US" sz="2000" b="0" i="0" dirty="0">
                <a:solidFill>
                  <a:srgbClr val="333333"/>
                </a:solidFill>
                <a:effectLst/>
                <a:latin typeface="proxima-nova"/>
              </a:rPr>
              <a:t>Connecticut Swimming, Inc. is one of 59 Local Swimming Committees of </a:t>
            </a:r>
            <a:r>
              <a:rPr lang="en-US" sz="2000" b="0" i="0" u="none" strike="noStrike" dirty="0">
                <a:effectLst/>
                <a:latin typeface="proxima-nova"/>
                <a:hlinkClick r:id="rId3" tooltip="USA Swimming"/>
              </a:rPr>
              <a:t>USA Swimming</a:t>
            </a:r>
            <a:r>
              <a:rPr lang="en-US" sz="2000" b="0" i="0" dirty="0">
                <a:solidFill>
                  <a:srgbClr val="333333"/>
                </a:solidFill>
                <a:effectLst/>
                <a:latin typeface="proxima-nova"/>
              </a:rPr>
              <a:t>, the National Governing Body for competitive swimming in the United States.</a:t>
            </a:r>
          </a:p>
          <a:p>
            <a:pPr marL="50800" marR="579120" lvl="0" algn="ctr" rtl="0">
              <a:lnSpc>
                <a:spcPct val="100000"/>
              </a:lnSpc>
              <a:spcBef>
                <a:spcPts val="770"/>
              </a:spcBef>
              <a:spcAft>
                <a:spcPts val="0"/>
              </a:spcAft>
              <a:buClr>
                <a:schemeClr val="dk1"/>
              </a:buClr>
              <a:buSzPts val="2600"/>
            </a:pPr>
            <a:endParaRPr lang="en-US" sz="2000" dirty="0">
              <a:solidFill>
                <a:schemeClr val="dk1"/>
              </a:solidFill>
              <a:latin typeface="Arial Narrow"/>
              <a:ea typeface="Arial Narrow"/>
              <a:cs typeface="Arial Narrow"/>
              <a:sym typeface="Arial Narrow"/>
            </a:endParaRPr>
          </a:p>
          <a:p>
            <a:pPr marL="50800" marR="579120" lvl="0" algn="ctr" rtl="0">
              <a:lnSpc>
                <a:spcPct val="100000"/>
              </a:lnSpc>
              <a:spcBef>
                <a:spcPts val="770"/>
              </a:spcBef>
              <a:spcAft>
                <a:spcPts val="0"/>
              </a:spcAft>
              <a:buClr>
                <a:schemeClr val="dk1"/>
              </a:buClr>
              <a:buSzPts val="2600"/>
            </a:pPr>
            <a:r>
              <a:rPr lang="en-US" sz="2000" dirty="0">
                <a:solidFill>
                  <a:schemeClr val="dk1"/>
                </a:solidFill>
                <a:latin typeface="Arial Narrow"/>
                <a:ea typeface="Arial Narrow"/>
                <a:cs typeface="Arial Narrow"/>
                <a:sym typeface="Arial Narrow"/>
              </a:rPr>
              <a:t>LSCs </a:t>
            </a:r>
            <a:r>
              <a:rPr lang="en-US" sz="2000" dirty="0">
                <a:solidFill>
                  <a:schemeClr val="tx1"/>
                </a:solidFill>
                <a:latin typeface="Arial Narrow"/>
                <a:ea typeface="Arial Narrow"/>
                <a:cs typeface="Arial Narrow"/>
                <a:sym typeface="Arial Narrow"/>
              </a:rPr>
              <a:t>have a group </a:t>
            </a:r>
            <a:r>
              <a:rPr lang="en-US" sz="2000" dirty="0">
                <a:solidFill>
                  <a:srgbClr val="FF0000"/>
                </a:solidFill>
                <a:latin typeface="Arial Narrow"/>
                <a:ea typeface="Arial Narrow"/>
                <a:cs typeface="Arial Narrow"/>
                <a:sym typeface="Arial Narrow"/>
              </a:rPr>
              <a:t>tax-exemption</a:t>
            </a:r>
            <a:r>
              <a:rPr lang="en-US" sz="2000" dirty="0">
                <a:solidFill>
                  <a:schemeClr val="dk1"/>
                </a:solidFill>
                <a:latin typeface="Arial Narrow"/>
                <a:ea typeface="Arial Narrow"/>
                <a:cs typeface="Arial Narrow"/>
                <a:sym typeface="Arial Narrow"/>
              </a:rPr>
              <a:t> under IR Code Sec. 501(c)(3) for charitable organizations</a:t>
            </a:r>
            <a:endParaRPr sz="2000" dirty="0">
              <a:solidFill>
                <a:schemeClr val="dk1"/>
              </a:solidFill>
              <a:latin typeface="Arial Narrow"/>
              <a:ea typeface="Arial Narrow"/>
              <a:cs typeface="Arial Narrow"/>
              <a:sym typeface="Arial Narrow"/>
            </a:endParaRPr>
          </a:p>
          <a:p>
            <a:pPr marL="50800" marR="579120" algn="ctr">
              <a:spcBef>
                <a:spcPts val="770"/>
              </a:spcBef>
              <a:buClr>
                <a:schemeClr val="dk1"/>
              </a:buClr>
              <a:buSzPts val="2600"/>
            </a:pPr>
            <a:endParaRPr lang="en-US" sz="2600" dirty="0">
              <a:solidFill>
                <a:schemeClr val="dk1"/>
              </a:solidFill>
              <a:latin typeface="Arial Narrow"/>
              <a:sym typeface="Arial Narrow"/>
            </a:endParaRPr>
          </a:p>
        </p:txBody>
      </p:sp>
      <p:sp>
        <p:nvSpPr>
          <p:cNvPr id="327" name="Google Shape;327;gd71c4b7aec_0_50"/>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gd71c4b7aec_0_50"/>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3" name="Google Shape;65;p1">
            <a:extLst>
              <a:ext uri="{FF2B5EF4-FFF2-40B4-BE49-F238E27FC236}">
                <a16:creationId xmlns:a16="http://schemas.microsoft.com/office/drawing/2014/main" id="{1C807E08-EAC2-D626-6F43-746B0CF12B86}"/>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9905362D-99A1-C1FF-61BD-B1D6932A8822}"/>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DD71ED4C-0232-8E63-F7E5-BE72CF2C37CB}"/>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73C4A3C1-F6E8-2B4B-CF5E-63F975275A14}"/>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13CE97A2-B125-AE95-4ED3-ACFA9746D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ct swimming logo">
            <a:extLst>
              <a:ext uri="{FF2B5EF4-FFF2-40B4-BE49-F238E27FC236}">
                <a16:creationId xmlns:a16="http://schemas.microsoft.com/office/drawing/2014/main" id="{09A2BAA2-DB5C-C75A-CEC9-618FE0907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1BD4581C-2948-524A-92CE-749555CEC04C}"/>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192" name="Google Shape;192;gd1248189b4_4_272"/>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gd1248189b4_4_272"/>
          <p:cNvSpPr txBox="1">
            <a:spLocks noGrp="1"/>
          </p:cNvSpPr>
          <p:nvPr>
            <p:ph type="sldNum" idx="12"/>
          </p:nvPr>
        </p:nvSpPr>
        <p:spPr>
          <a:xfrm>
            <a:off x="8412988" y="8618304"/>
            <a:ext cx="206400" cy="184800"/>
          </a:xfrm>
          <a:prstGeom prst="rect">
            <a:avLst/>
          </a:prstGeom>
          <a:noFill/>
          <a:ln>
            <a:noFill/>
          </a:ln>
        </p:spPr>
        <p:txBody>
          <a:bodyPr spcFirstLastPara="1" wrap="square" lIns="0" tIns="0" rIns="0" bIns="0" anchor="t" anchorCtr="0">
            <a:spAutoFit/>
          </a:bodyPr>
          <a:lstStyle/>
          <a:p>
            <a:pPr marL="25400" lvl="0" indent="0" algn="l" rtl="0">
              <a:spcBef>
                <a:spcPts val="0"/>
              </a:spcBef>
              <a:spcAft>
                <a:spcPts val="0"/>
              </a:spcAft>
              <a:buClr>
                <a:srgbClr val="000000"/>
              </a:buClr>
              <a:buFont typeface="Arial"/>
              <a:buNone/>
            </a:pPr>
            <a:fld id="{00000000-1234-1234-1234-123412341234}" type="slidenum">
              <a:rPr lang="en-US"/>
              <a:t>11</a:t>
            </a:fld>
            <a:endParaRPr/>
          </a:p>
        </p:txBody>
      </p:sp>
      <p:sp>
        <p:nvSpPr>
          <p:cNvPr id="195" name="Google Shape;195;gd1248189b4_4_272"/>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Clr>
                <a:srgbClr val="000000"/>
              </a:buClr>
              <a:buSzPts val="1800"/>
              <a:buFont typeface="Arial"/>
              <a:buNone/>
            </a:pPr>
            <a:r>
              <a:rPr lang="en-US" sz="1800" b="0" i="0" u="none" strike="noStrike" cap="none">
                <a:solidFill>
                  <a:srgbClr val="FFFFFF"/>
                </a:solidFill>
                <a:latin typeface="Lucida Sans"/>
                <a:ea typeface="Lucida Sans"/>
                <a:cs typeface="Lucida Sans"/>
                <a:sym typeface="Lucida Sans"/>
              </a:rPr>
              <a:t>We Are MNswim</a:t>
            </a:r>
            <a:endParaRPr sz="1800" b="0" i="0" u="none" strike="noStrike" cap="none">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Clr>
                <a:srgbClr val="000000"/>
              </a:buClr>
              <a:buSzPts val="1400"/>
              <a:buFont typeface="Arial"/>
              <a:buNone/>
            </a:pPr>
            <a:r>
              <a:rPr lang="en-US" sz="1400" b="0" i="0" u="none" strike="noStrike" cap="none">
                <a:solidFill>
                  <a:srgbClr val="FFFFFF"/>
                </a:solidFill>
                <a:latin typeface="Lucida Sans"/>
                <a:ea typeface="Lucida Sans"/>
                <a:cs typeface="Lucida Sans"/>
                <a:sym typeface="Lucida Sans"/>
              </a:rPr>
              <a:t>Integrity  Sportsmanship  Excellence  Fun</a:t>
            </a:r>
            <a:endParaRPr sz="1400" b="0" i="0" u="none" strike="noStrike" cap="none">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Clr>
                <a:srgbClr val="000000"/>
              </a:buClr>
              <a:buSzPts val="1800"/>
              <a:buFont typeface="Arial"/>
              <a:buNone/>
            </a:pPr>
            <a:r>
              <a:rPr lang="en-US" sz="1800" b="0" i="0" u="none" strike="noStrike" cap="none">
                <a:solidFill>
                  <a:srgbClr val="FFFFFF"/>
                </a:solidFill>
                <a:latin typeface="Lucida Sans"/>
                <a:ea typeface="Lucida Sans"/>
                <a:cs typeface="Lucida Sans"/>
                <a:sym typeface="Lucida Sans"/>
              </a:rPr>
              <a:t>We’re in. Are You?</a:t>
            </a:r>
            <a:endParaRPr sz="1800" b="0" i="0" u="none" strike="noStrike" cap="none">
              <a:solidFill>
                <a:schemeClr val="dk1"/>
              </a:solidFill>
              <a:latin typeface="Lucida Sans"/>
              <a:ea typeface="Lucida Sans"/>
              <a:cs typeface="Lucida Sans"/>
              <a:sym typeface="Lucida Sans"/>
            </a:endParaRPr>
          </a:p>
        </p:txBody>
      </p:sp>
      <p:sp>
        <p:nvSpPr>
          <p:cNvPr id="196" name="Google Shape;196;gd1248189b4_4_272"/>
          <p:cNvSpPr/>
          <p:nvPr/>
        </p:nvSpPr>
        <p:spPr>
          <a:xfrm>
            <a:off x="2563542" y="3474720"/>
            <a:ext cx="2774100" cy="502800"/>
          </a:xfrm>
          <a:prstGeom prst="rect">
            <a:avLst/>
          </a:prstGeom>
          <a:solidFill>
            <a:srgbClr val="B7CCE4"/>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Arial"/>
                <a:ea typeface="Arial"/>
                <a:cs typeface="Arial"/>
                <a:sym typeface="Arial"/>
              </a:rPr>
              <a:t>Club Delegates</a:t>
            </a:r>
            <a:endParaRPr sz="2400" b="0" i="0" u="none" strike="noStrike" cap="none" dirty="0">
              <a:solidFill>
                <a:schemeClr val="dk1"/>
              </a:solidFill>
              <a:latin typeface="Arial"/>
              <a:ea typeface="Arial"/>
              <a:cs typeface="Arial"/>
              <a:sym typeface="Arial"/>
            </a:endParaRPr>
          </a:p>
        </p:txBody>
      </p:sp>
      <p:sp>
        <p:nvSpPr>
          <p:cNvPr id="197" name="Google Shape;197;gd1248189b4_4_272"/>
          <p:cNvSpPr/>
          <p:nvPr/>
        </p:nvSpPr>
        <p:spPr>
          <a:xfrm>
            <a:off x="5388615" y="3474720"/>
            <a:ext cx="2737800" cy="502800"/>
          </a:xfrm>
          <a:prstGeom prst="rect">
            <a:avLst/>
          </a:prstGeom>
          <a:solidFill>
            <a:srgbClr val="B7CCE4"/>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Athlete Delegates</a:t>
            </a:r>
            <a:endParaRPr sz="2400" b="0" i="0" u="none" strike="noStrike" cap="none">
              <a:solidFill>
                <a:schemeClr val="dk1"/>
              </a:solidFill>
              <a:latin typeface="Arial"/>
              <a:ea typeface="Arial"/>
              <a:cs typeface="Arial"/>
              <a:sym typeface="Arial"/>
            </a:endParaRPr>
          </a:p>
        </p:txBody>
      </p:sp>
      <p:sp>
        <p:nvSpPr>
          <p:cNvPr id="198" name="Google Shape;198;gd1248189b4_4_272"/>
          <p:cNvSpPr/>
          <p:nvPr/>
        </p:nvSpPr>
        <p:spPr>
          <a:xfrm rot="10800000">
            <a:off x="5063472" y="4038540"/>
            <a:ext cx="564000" cy="548700"/>
          </a:xfrm>
          <a:prstGeom prst="downArrow">
            <a:avLst>
              <a:gd name="adj1" fmla="val 50000"/>
              <a:gd name="adj2" fmla="val 50000"/>
            </a:avLst>
          </a:prstGeom>
          <a:solidFill>
            <a:schemeClr val="accent1"/>
          </a:solidFill>
          <a:ln w="38100"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9" name="Google Shape;199;gd1248189b4_4_272"/>
          <p:cNvSpPr/>
          <p:nvPr/>
        </p:nvSpPr>
        <p:spPr>
          <a:xfrm>
            <a:off x="2548794" y="4617720"/>
            <a:ext cx="5584200" cy="624900"/>
          </a:xfrm>
          <a:prstGeom prst="rect">
            <a:avLst/>
          </a:prstGeom>
          <a:gradFill>
            <a:gsLst>
              <a:gs pos="0">
                <a:schemeClr val="bg1">
                  <a:lumMod val="95000"/>
                </a:schemeClr>
              </a:gs>
              <a:gs pos="100000">
                <a:srgbClr val="BABABA"/>
              </a:gs>
            </a:gsLst>
            <a:lin ang="16200038" scaled="0"/>
          </a:gradFill>
          <a:ln w="9525" cap="flat" cmpd="sng">
            <a:solidFill>
              <a:schemeClr val="dk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dk1"/>
                </a:solidFill>
                <a:latin typeface="Arial"/>
                <a:ea typeface="Arial"/>
                <a:cs typeface="Arial"/>
                <a:sym typeface="Arial"/>
              </a:rPr>
              <a:t>Board of Directors</a:t>
            </a:r>
            <a:endParaRPr sz="2800" b="0" i="0" u="none" strike="noStrike" cap="none" dirty="0">
              <a:solidFill>
                <a:schemeClr val="dk1"/>
              </a:solidFill>
              <a:latin typeface="Arial"/>
              <a:ea typeface="Arial"/>
              <a:cs typeface="Arial"/>
              <a:sym typeface="Arial"/>
            </a:endParaRPr>
          </a:p>
        </p:txBody>
      </p:sp>
      <p:sp>
        <p:nvSpPr>
          <p:cNvPr id="200" name="Google Shape;200;gd1248189b4_4_272"/>
          <p:cNvSpPr/>
          <p:nvPr/>
        </p:nvSpPr>
        <p:spPr>
          <a:xfrm>
            <a:off x="2578290" y="1586436"/>
            <a:ext cx="5584200" cy="624900"/>
          </a:xfrm>
          <a:prstGeom prst="rect">
            <a:avLst/>
          </a:prstGeom>
          <a:gradFill>
            <a:gsLst>
              <a:gs pos="0">
                <a:schemeClr val="bg1">
                  <a:lumMod val="85000"/>
                </a:schemeClr>
              </a:gs>
              <a:gs pos="100000">
                <a:srgbClr val="BABABA"/>
              </a:gs>
            </a:gsLst>
            <a:lin ang="16200038" scaled="0"/>
          </a:gradFill>
          <a:ln w="9525" cap="flat" cmpd="sng">
            <a:solidFill>
              <a:schemeClr val="dk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dk1"/>
                </a:solidFill>
                <a:latin typeface="Arial"/>
                <a:ea typeface="Arial"/>
                <a:cs typeface="Arial"/>
                <a:sym typeface="Arial"/>
              </a:rPr>
              <a:t>Athletes / Members</a:t>
            </a:r>
            <a:endParaRPr sz="2800" b="0" i="0" u="none" strike="noStrike" cap="none">
              <a:solidFill>
                <a:schemeClr val="dk1"/>
              </a:solidFill>
              <a:latin typeface="Arial"/>
              <a:ea typeface="Arial"/>
              <a:cs typeface="Arial"/>
              <a:sym typeface="Arial"/>
            </a:endParaRPr>
          </a:p>
        </p:txBody>
      </p:sp>
      <p:sp>
        <p:nvSpPr>
          <p:cNvPr id="201" name="Google Shape;201;gd1248189b4_4_272"/>
          <p:cNvSpPr/>
          <p:nvPr/>
        </p:nvSpPr>
        <p:spPr>
          <a:xfrm>
            <a:off x="5055627" y="2241756"/>
            <a:ext cx="564000" cy="548700"/>
          </a:xfrm>
          <a:prstGeom prst="downArrow">
            <a:avLst>
              <a:gd name="adj1" fmla="val 50000"/>
              <a:gd name="adj2" fmla="val 50000"/>
            </a:avLst>
          </a:prstGeom>
          <a:solidFill>
            <a:schemeClr val="accent1"/>
          </a:solidFill>
          <a:ln w="38100"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2" name="Google Shape;202;gd1248189b4_4_272"/>
          <p:cNvSpPr/>
          <p:nvPr/>
        </p:nvSpPr>
        <p:spPr>
          <a:xfrm>
            <a:off x="2548302" y="2851356"/>
            <a:ext cx="5584200" cy="624900"/>
          </a:xfrm>
          <a:prstGeom prst="rect">
            <a:avLst/>
          </a:prstGeom>
          <a:gradFill>
            <a:gsLst>
              <a:gs pos="0">
                <a:schemeClr val="bg1">
                  <a:lumMod val="95000"/>
                </a:schemeClr>
              </a:gs>
              <a:gs pos="100000">
                <a:srgbClr val="BABABA"/>
              </a:gs>
            </a:gsLst>
            <a:lin ang="16200038" scaled="0"/>
          </a:gradFill>
          <a:ln w="9525" cap="flat" cmpd="sng">
            <a:solidFill>
              <a:schemeClr val="dk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dirty="0">
                <a:solidFill>
                  <a:schemeClr val="dk1"/>
                </a:solidFill>
                <a:highlight>
                  <a:srgbClr val="00FF00"/>
                </a:highlight>
                <a:latin typeface="Arial"/>
                <a:ea typeface="Arial"/>
                <a:cs typeface="Arial"/>
                <a:sym typeface="Arial"/>
              </a:rPr>
              <a:t>House of Delegates</a:t>
            </a:r>
            <a:endParaRPr sz="2800" b="1" i="0" u="none" strike="noStrike" cap="none" dirty="0">
              <a:solidFill>
                <a:schemeClr val="dk1"/>
              </a:solidFill>
              <a:highlight>
                <a:srgbClr val="00FF00"/>
              </a:highlight>
              <a:latin typeface="Arial"/>
              <a:ea typeface="Arial"/>
              <a:cs typeface="Arial"/>
              <a:sym typeface="Arial"/>
            </a:endParaRPr>
          </a:p>
        </p:txBody>
      </p:sp>
      <p:sp>
        <p:nvSpPr>
          <p:cNvPr id="203" name="Google Shape;203;gd1248189b4_4_272"/>
          <p:cNvSpPr/>
          <p:nvPr/>
        </p:nvSpPr>
        <p:spPr>
          <a:xfrm>
            <a:off x="349044" y="2516076"/>
            <a:ext cx="1155300" cy="1796700"/>
          </a:xfrm>
          <a:prstGeom prst="rect">
            <a:avLst/>
          </a:prstGeom>
          <a:solidFill>
            <a:srgbClr val="D8D8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Arial"/>
                <a:ea typeface="Arial"/>
                <a:cs typeface="Arial"/>
                <a:sym typeface="Arial"/>
              </a:rPr>
              <a:t>CT Swim Office</a:t>
            </a:r>
            <a:endParaRPr sz="1400" b="0" i="0" u="none" strike="noStrike" cap="none" dirty="0">
              <a:solidFill>
                <a:schemeClr val="dk1"/>
              </a:solidFill>
              <a:latin typeface="Arial"/>
              <a:ea typeface="Arial"/>
              <a:cs typeface="Arial"/>
              <a:sym typeface="Arial"/>
            </a:endParaRPr>
          </a:p>
        </p:txBody>
      </p:sp>
      <p:sp>
        <p:nvSpPr>
          <p:cNvPr id="204" name="Google Shape;204;gd1248189b4_4_272"/>
          <p:cNvSpPr/>
          <p:nvPr/>
        </p:nvSpPr>
        <p:spPr>
          <a:xfrm>
            <a:off x="1767149" y="3229897"/>
            <a:ext cx="558300" cy="4200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5" name="Google Shape;205;gd1248189b4_4_272"/>
          <p:cNvSpPr/>
          <p:nvPr/>
        </p:nvSpPr>
        <p:spPr>
          <a:xfrm>
            <a:off x="1778133" y="1789500"/>
            <a:ext cx="558300" cy="4200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6" name="Google Shape;206;gd1248189b4_4_272"/>
          <p:cNvSpPr/>
          <p:nvPr/>
        </p:nvSpPr>
        <p:spPr>
          <a:xfrm>
            <a:off x="1767148" y="4808586"/>
            <a:ext cx="558300" cy="4200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7" name="Google Shape;207;gd1248189b4_4_272"/>
          <p:cNvSpPr/>
          <p:nvPr/>
        </p:nvSpPr>
        <p:spPr>
          <a:xfrm>
            <a:off x="1613618" y="1884107"/>
            <a:ext cx="153600" cy="32412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8" name="Google Shape;208;gd1248189b4_4_272"/>
          <p:cNvSpPr txBox="1">
            <a:spLocks noGrp="1"/>
          </p:cNvSpPr>
          <p:nvPr>
            <p:ph type="title" idx="4294967295"/>
          </p:nvPr>
        </p:nvSpPr>
        <p:spPr>
          <a:xfrm>
            <a:off x="3335867" y="387375"/>
            <a:ext cx="5152524" cy="690564"/>
          </a:xfrm>
          <a:prstGeom prst="rect">
            <a:avLst/>
          </a:prstGeom>
          <a:noFill/>
          <a:ln>
            <a:noFill/>
          </a:ln>
        </p:spPr>
        <p:txBody>
          <a:bodyPr spcFirstLastPara="1" wrap="square" lIns="0" tIns="13325" rIns="0" bIns="0" anchor="t" anchorCtr="0">
            <a:spAutoFit/>
          </a:bodyPr>
          <a:lstStyle/>
          <a:p>
            <a:pPr marL="12700" lvl="0" indent="0" algn="ctr" rtl="0">
              <a:lnSpc>
                <a:spcPct val="100000"/>
              </a:lnSpc>
              <a:spcBef>
                <a:spcPts val="0"/>
              </a:spcBef>
              <a:spcAft>
                <a:spcPts val="0"/>
              </a:spcAft>
              <a:buNone/>
            </a:pPr>
            <a:r>
              <a:rPr lang="en-US" dirty="0">
                <a:solidFill>
                  <a:schemeClr val="bg2">
                    <a:lumMod val="50000"/>
                  </a:schemeClr>
                </a:solidFill>
              </a:rPr>
              <a:t>LSC Organization Chart</a:t>
            </a:r>
            <a:endParaRPr dirty="0">
              <a:solidFill>
                <a:schemeClr val="bg2">
                  <a:lumMod val="50000"/>
                </a:schemeClr>
              </a:solidFill>
            </a:endParaRPr>
          </a:p>
        </p:txBody>
      </p:sp>
      <p:sp>
        <p:nvSpPr>
          <p:cNvPr id="3" name="Google Shape;65;p1">
            <a:extLst>
              <a:ext uri="{FF2B5EF4-FFF2-40B4-BE49-F238E27FC236}">
                <a16:creationId xmlns:a16="http://schemas.microsoft.com/office/drawing/2014/main" id="{B3DECEB3-922C-5AD8-1AB7-CD4DEA706D1E}"/>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5D7ED1FB-07FE-DCF6-9326-988033D9BD82}"/>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CA3F187E-6E04-11DB-16C4-67F88EBFA8D3}"/>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A3284BE3-8412-7E33-B583-972DBFE7936C}"/>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1E34C224-0497-0954-3C5F-5896C9C4F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ct swimming logo">
            <a:extLst>
              <a:ext uri="{FF2B5EF4-FFF2-40B4-BE49-F238E27FC236}">
                <a16:creationId xmlns:a16="http://schemas.microsoft.com/office/drawing/2014/main" id="{298809B7-91E2-0EB6-A1B3-4634CFE5C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36"/>
        <p:cNvGrpSpPr/>
        <p:nvPr/>
      </p:nvGrpSpPr>
      <p:grpSpPr>
        <a:xfrm>
          <a:off x="0" y="0"/>
          <a:ext cx="0" cy="0"/>
          <a:chOff x="0" y="0"/>
          <a:chExt cx="0" cy="0"/>
        </a:xfrm>
      </p:grpSpPr>
      <p:sp>
        <p:nvSpPr>
          <p:cNvPr id="337" name="Google Shape;337;p15"/>
          <p:cNvSpPr txBox="1"/>
          <p:nvPr/>
        </p:nvSpPr>
        <p:spPr>
          <a:xfrm>
            <a:off x="645875" y="1517191"/>
            <a:ext cx="7973400" cy="3855900"/>
          </a:xfrm>
          <a:prstGeom prst="rect">
            <a:avLst/>
          </a:prstGeom>
          <a:noFill/>
          <a:ln>
            <a:noFill/>
          </a:ln>
        </p:spPr>
        <p:txBody>
          <a:bodyPr spcFirstLastPara="1" wrap="square" lIns="0" tIns="13325" rIns="0" bIns="0" anchor="t" anchorCtr="0">
            <a:spAutoFit/>
          </a:bodyPr>
          <a:lstStyle/>
          <a:p>
            <a:pPr marL="635" marR="0" lvl="0" indent="0" algn="ctr" rtl="0">
              <a:lnSpc>
                <a:spcPct val="100000"/>
              </a:lnSpc>
              <a:spcBef>
                <a:spcPts val="0"/>
              </a:spcBef>
              <a:spcAft>
                <a:spcPts val="0"/>
              </a:spcAft>
              <a:buNone/>
            </a:pPr>
            <a:r>
              <a:rPr lang="en-US" sz="2200" b="1" dirty="0">
                <a:solidFill>
                  <a:srgbClr val="A47900"/>
                </a:solidFill>
                <a:latin typeface="Arial Narrow"/>
                <a:ea typeface="Arial Narrow"/>
                <a:cs typeface="Arial Narrow"/>
                <a:sym typeface="Arial Narrow"/>
              </a:rPr>
              <a:t>Duty of Care</a:t>
            </a:r>
            <a:endParaRPr sz="2200" dirty="0">
              <a:solidFill>
                <a:srgbClr val="A47900"/>
              </a:solidFill>
              <a:latin typeface="Arial Narrow"/>
              <a:ea typeface="Arial Narrow"/>
              <a:cs typeface="Arial Narrow"/>
              <a:sym typeface="Arial Narrow"/>
            </a:endParaRPr>
          </a:p>
          <a:p>
            <a:pPr marL="635" marR="0" lvl="0" indent="0" algn="ctr" rtl="0">
              <a:lnSpc>
                <a:spcPct val="100000"/>
              </a:lnSpc>
              <a:spcBef>
                <a:spcPts val="0"/>
              </a:spcBef>
              <a:spcAft>
                <a:spcPts val="0"/>
              </a:spcAft>
              <a:buNone/>
            </a:pPr>
            <a:r>
              <a:rPr lang="en-US" sz="2200" dirty="0">
                <a:solidFill>
                  <a:schemeClr val="dk1"/>
                </a:solidFill>
                <a:latin typeface="Arial Narrow"/>
                <a:ea typeface="Arial Narrow"/>
                <a:cs typeface="Arial Narrow"/>
                <a:sym typeface="Arial Narrow"/>
              </a:rPr>
              <a:t>Use your best judgment and exercise reasonable caution in making decisions.</a:t>
            </a:r>
            <a:endParaRPr sz="2200" dirty="0">
              <a:solidFill>
                <a:schemeClr val="dk1"/>
              </a:solidFill>
              <a:latin typeface="Arial Narrow"/>
              <a:ea typeface="Arial Narrow"/>
              <a:cs typeface="Arial Narrow"/>
              <a:sym typeface="Arial Narrow"/>
            </a:endParaRPr>
          </a:p>
          <a:p>
            <a:pPr marL="635" marR="0" lvl="0" indent="0" algn="ctr" rtl="0">
              <a:lnSpc>
                <a:spcPct val="100000"/>
              </a:lnSpc>
              <a:spcBef>
                <a:spcPts val="0"/>
              </a:spcBef>
              <a:spcAft>
                <a:spcPts val="0"/>
              </a:spcAft>
              <a:buNone/>
            </a:pPr>
            <a:r>
              <a:rPr lang="en-US" sz="2200" b="1" dirty="0">
                <a:solidFill>
                  <a:srgbClr val="A47900"/>
                </a:solidFill>
                <a:latin typeface="Arial Narrow"/>
                <a:ea typeface="Arial Narrow"/>
                <a:cs typeface="Arial Narrow"/>
                <a:sym typeface="Arial Narrow"/>
              </a:rPr>
              <a:t>Duty of Loyalty</a:t>
            </a:r>
            <a:endParaRPr sz="2200" dirty="0">
              <a:solidFill>
                <a:srgbClr val="A47900"/>
              </a:solidFill>
              <a:latin typeface="Arial Narrow"/>
              <a:ea typeface="Arial Narrow"/>
              <a:cs typeface="Arial Narrow"/>
              <a:sym typeface="Arial Narrow"/>
            </a:endParaRPr>
          </a:p>
          <a:p>
            <a:pPr marL="635" marR="0" lvl="0" indent="0" algn="ctr" rtl="0">
              <a:lnSpc>
                <a:spcPct val="100000"/>
              </a:lnSpc>
              <a:spcBef>
                <a:spcPts val="0"/>
              </a:spcBef>
              <a:spcAft>
                <a:spcPts val="0"/>
              </a:spcAft>
              <a:buNone/>
            </a:pPr>
            <a:r>
              <a:rPr lang="en-US" sz="2200" dirty="0">
                <a:solidFill>
                  <a:schemeClr val="dk1"/>
                </a:solidFill>
                <a:latin typeface="Arial Narrow"/>
                <a:ea typeface="Arial Narrow"/>
                <a:cs typeface="Arial Narrow"/>
                <a:sym typeface="Arial Narrow"/>
              </a:rPr>
              <a:t>Put your personal and professional interests aside for the good of the organization.</a:t>
            </a:r>
            <a:endParaRPr sz="2200" dirty="0">
              <a:solidFill>
                <a:schemeClr val="dk1"/>
              </a:solidFill>
              <a:latin typeface="Arial Narrow"/>
              <a:ea typeface="Arial Narrow"/>
              <a:cs typeface="Arial Narrow"/>
              <a:sym typeface="Arial Narrow"/>
            </a:endParaRPr>
          </a:p>
          <a:p>
            <a:pPr marL="1905" marR="0" lvl="0" indent="0" algn="ctr" rtl="0">
              <a:lnSpc>
                <a:spcPct val="100000"/>
              </a:lnSpc>
              <a:spcBef>
                <a:spcPts val="0"/>
              </a:spcBef>
              <a:spcAft>
                <a:spcPts val="0"/>
              </a:spcAft>
              <a:buNone/>
            </a:pPr>
            <a:r>
              <a:rPr lang="en-US" sz="2200" b="1" dirty="0">
                <a:solidFill>
                  <a:srgbClr val="A47900"/>
                </a:solidFill>
                <a:latin typeface="Arial Narrow"/>
                <a:ea typeface="Arial Narrow"/>
                <a:cs typeface="Arial Narrow"/>
                <a:sym typeface="Arial Narrow"/>
              </a:rPr>
              <a:t>Duty of Obedience</a:t>
            </a:r>
            <a:endParaRPr sz="2200" dirty="0">
              <a:solidFill>
                <a:srgbClr val="A47900"/>
              </a:solidFill>
              <a:latin typeface="Arial Narrow"/>
              <a:ea typeface="Arial Narrow"/>
              <a:cs typeface="Arial Narrow"/>
              <a:sym typeface="Arial Narrow"/>
            </a:endParaRPr>
          </a:p>
          <a:p>
            <a:pPr marL="27305" marR="20320" lvl="0" indent="0" algn="ctr" rtl="0">
              <a:lnSpc>
                <a:spcPct val="80000"/>
              </a:lnSpc>
              <a:spcBef>
                <a:spcPts val="480"/>
              </a:spcBef>
              <a:spcAft>
                <a:spcPts val="0"/>
              </a:spcAft>
              <a:buNone/>
            </a:pPr>
            <a:r>
              <a:rPr lang="en-US" sz="2200" dirty="0">
                <a:solidFill>
                  <a:schemeClr val="dk1"/>
                </a:solidFill>
                <a:latin typeface="Arial Narrow"/>
                <a:ea typeface="Arial Narrow"/>
                <a:cs typeface="Arial Narrow"/>
                <a:sym typeface="Arial Narrow"/>
              </a:rPr>
              <a:t>Be true to the mission and vision and follow all the laws and regulations that apply to nonprofits.</a:t>
            </a:r>
            <a:endParaRPr sz="2200" dirty="0">
              <a:solidFill>
                <a:schemeClr val="dk1"/>
              </a:solidFill>
              <a:latin typeface="Arial Narrow"/>
              <a:ea typeface="Arial Narrow"/>
              <a:cs typeface="Arial Narrow"/>
              <a:sym typeface="Arial Narrow"/>
            </a:endParaRPr>
          </a:p>
          <a:p>
            <a:pPr marL="1905" marR="0" lvl="0" indent="0" algn="ctr" rtl="0">
              <a:lnSpc>
                <a:spcPct val="100000"/>
              </a:lnSpc>
              <a:spcBef>
                <a:spcPts val="0"/>
              </a:spcBef>
              <a:spcAft>
                <a:spcPts val="0"/>
              </a:spcAft>
              <a:buNone/>
            </a:pPr>
            <a:r>
              <a:rPr lang="en-US" sz="2200" b="1" dirty="0">
                <a:solidFill>
                  <a:srgbClr val="A47900"/>
                </a:solidFill>
                <a:latin typeface="Arial Narrow"/>
                <a:ea typeface="Arial Narrow"/>
                <a:cs typeface="Arial Narrow"/>
                <a:sym typeface="Arial Narrow"/>
              </a:rPr>
              <a:t>Duty of Transparency</a:t>
            </a:r>
            <a:endParaRPr sz="2200" dirty="0">
              <a:solidFill>
                <a:srgbClr val="A47900"/>
              </a:solidFill>
              <a:latin typeface="Arial Narrow"/>
              <a:ea typeface="Arial Narrow"/>
              <a:cs typeface="Arial Narrow"/>
              <a:sym typeface="Arial Narrow"/>
            </a:endParaRPr>
          </a:p>
          <a:p>
            <a:pPr marL="12700" marR="5080" lvl="0" indent="1904" algn="ctr" rtl="0">
              <a:lnSpc>
                <a:spcPct val="79200"/>
              </a:lnSpc>
              <a:spcBef>
                <a:spcPts val="500"/>
              </a:spcBef>
              <a:spcAft>
                <a:spcPts val="0"/>
              </a:spcAft>
              <a:buNone/>
            </a:pPr>
            <a:r>
              <a:rPr lang="en-US" sz="2200" dirty="0">
                <a:solidFill>
                  <a:schemeClr val="dk1"/>
                </a:solidFill>
                <a:latin typeface="Arial Narrow"/>
                <a:ea typeface="Arial Narrow"/>
                <a:cs typeface="Arial Narrow"/>
                <a:sym typeface="Arial Narrow"/>
              </a:rPr>
              <a:t>Establish a system of operation that allows outsiders to see how the organization  operates, makes decisions, and uses resources; an important aspect to ensure trust in an organization.</a:t>
            </a:r>
            <a:endParaRPr sz="2200" dirty="0">
              <a:solidFill>
                <a:schemeClr val="dk1"/>
              </a:solidFill>
              <a:latin typeface="Arial Narrow"/>
              <a:ea typeface="Arial Narrow"/>
              <a:cs typeface="Arial Narrow"/>
              <a:sym typeface="Arial Narrow"/>
            </a:endParaRPr>
          </a:p>
        </p:txBody>
      </p:sp>
      <p:sp>
        <p:nvSpPr>
          <p:cNvPr id="342" name="Google Shape;342;p15"/>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343" name="Google Shape;343;p15"/>
          <p:cNvSpPr txBox="1">
            <a:spLocks noGrp="1"/>
          </p:cNvSpPr>
          <p:nvPr>
            <p:ph type="title"/>
          </p:nvPr>
        </p:nvSpPr>
        <p:spPr>
          <a:xfrm>
            <a:off x="3608950" y="387375"/>
            <a:ext cx="52302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dirty="0"/>
              <a:t>Fiduciary Responsibilities</a:t>
            </a:r>
            <a:endParaRPr dirty="0"/>
          </a:p>
        </p:txBody>
      </p:sp>
      <p:sp>
        <p:nvSpPr>
          <p:cNvPr id="11" name="Google Shape;301;gd71c4b7aec_0_145">
            <a:extLst>
              <a:ext uri="{FF2B5EF4-FFF2-40B4-BE49-F238E27FC236}">
                <a16:creationId xmlns:a16="http://schemas.microsoft.com/office/drawing/2014/main" id="{E807517D-CD48-473A-B840-96EBC75D36E8}"/>
              </a:ext>
            </a:extLst>
          </p:cNvPr>
          <p:cNvSpPr/>
          <p:nvPr/>
        </p:nvSpPr>
        <p:spPr>
          <a:xfrm>
            <a:off x="304800" y="1371603"/>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65;p1">
            <a:extLst>
              <a:ext uri="{FF2B5EF4-FFF2-40B4-BE49-F238E27FC236}">
                <a16:creationId xmlns:a16="http://schemas.microsoft.com/office/drawing/2014/main" id="{FC18BCE2-EBD2-3491-E88F-73737E290485}"/>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37B99867-E7CF-25EE-2A64-AA27C5404142}"/>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7CE03D93-9A63-393F-5D40-E15CDC78D576}"/>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75B39161-EBB2-13B5-B3FC-4B8688E0E3CA}"/>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1D706015-3EDE-DB25-ADA0-8D5A79CFD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ct swimming logo">
            <a:extLst>
              <a:ext uri="{FF2B5EF4-FFF2-40B4-BE49-F238E27FC236}">
                <a16:creationId xmlns:a16="http://schemas.microsoft.com/office/drawing/2014/main" id="{71A77820-53C8-597A-AFED-1EC23E82F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29846427-8751-6FA1-197A-77FB369874AC}"/>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99"/>
        <p:cNvGrpSpPr/>
        <p:nvPr/>
      </p:nvGrpSpPr>
      <p:grpSpPr>
        <a:xfrm>
          <a:off x="0" y="0"/>
          <a:ext cx="0" cy="0"/>
          <a:chOff x="0" y="0"/>
          <a:chExt cx="0" cy="0"/>
        </a:xfrm>
      </p:grpSpPr>
      <p:sp>
        <p:nvSpPr>
          <p:cNvPr id="301" name="Google Shape;301;gd71c4b7aec_0_145"/>
          <p:cNvSpPr/>
          <p:nvPr/>
        </p:nvSpPr>
        <p:spPr>
          <a:xfrm>
            <a:off x="304800" y="15240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gd71c4b7aec_0_145"/>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305" name="Google Shape;305;gd71c4b7aec_0_145"/>
          <p:cNvSpPr txBox="1">
            <a:spLocks noGrp="1"/>
          </p:cNvSpPr>
          <p:nvPr>
            <p:ph type="title"/>
          </p:nvPr>
        </p:nvSpPr>
        <p:spPr>
          <a:xfrm>
            <a:off x="3634357" y="387375"/>
            <a:ext cx="5230200" cy="690600"/>
          </a:xfrm>
          <a:prstGeom prst="rect">
            <a:avLst/>
          </a:prstGeom>
          <a:noFill/>
          <a:ln>
            <a:noFill/>
          </a:ln>
        </p:spPr>
        <p:txBody>
          <a:bodyPr spcFirstLastPara="1" wrap="square" lIns="0" tIns="13325" rIns="0" bIns="0" anchor="t" anchorCtr="0">
            <a:spAutoFit/>
          </a:bodyPr>
          <a:lstStyle/>
          <a:p>
            <a:pPr marL="12700" lvl="0" indent="0" algn="ctr" rtl="0">
              <a:lnSpc>
                <a:spcPct val="100000"/>
              </a:lnSpc>
              <a:spcBef>
                <a:spcPts val="0"/>
              </a:spcBef>
              <a:spcAft>
                <a:spcPts val="0"/>
              </a:spcAft>
              <a:buNone/>
            </a:pPr>
            <a:r>
              <a:rPr lang="en-US" dirty="0"/>
              <a:t>Oversight</a:t>
            </a:r>
            <a:endParaRPr dirty="0"/>
          </a:p>
        </p:txBody>
      </p:sp>
      <p:pic>
        <p:nvPicPr>
          <p:cNvPr id="306" name="Google Shape;306;gd71c4b7aec_0_145"/>
          <p:cNvPicPr preferRelativeResize="0"/>
          <p:nvPr/>
        </p:nvPicPr>
        <p:blipFill>
          <a:blip r:embed="rId3">
            <a:alphaModFix/>
          </a:blip>
          <a:stretch>
            <a:fillRect/>
          </a:stretch>
        </p:blipFill>
        <p:spPr>
          <a:xfrm>
            <a:off x="1218425" y="1555800"/>
            <a:ext cx="6679875" cy="4016875"/>
          </a:xfrm>
          <a:prstGeom prst="rect">
            <a:avLst/>
          </a:prstGeom>
          <a:noFill/>
          <a:ln>
            <a:noFill/>
          </a:ln>
        </p:spPr>
      </p:pic>
      <p:sp>
        <p:nvSpPr>
          <p:cNvPr id="307" name="Google Shape;307;gd71c4b7aec_0_145"/>
          <p:cNvSpPr txBox="1"/>
          <p:nvPr/>
        </p:nvSpPr>
        <p:spPr>
          <a:xfrm>
            <a:off x="2261750" y="4781825"/>
            <a:ext cx="46440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latin typeface="Arial Narrow"/>
                <a:ea typeface="Arial Narrow"/>
                <a:cs typeface="Arial Narrow"/>
                <a:sym typeface="Arial Narrow"/>
              </a:rPr>
              <a:t>The Role of Oversight - Taking Care of the Organization</a:t>
            </a:r>
            <a:endParaRPr sz="1600" b="1">
              <a:latin typeface="Arial Narrow"/>
              <a:ea typeface="Arial Narrow"/>
              <a:cs typeface="Arial Narrow"/>
              <a:sym typeface="Arial Narrow"/>
            </a:endParaRPr>
          </a:p>
        </p:txBody>
      </p:sp>
      <p:sp>
        <p:nvSpPr>
          <p:cNvPr id="3" name="Google Shape;65;p1">
            <a:extLst>
              <a:ext uri="{FF2B5EF4-FFF2-40B4-BE49-F238E27FC236}">
                <a16:creationId xmlns:a16="http://schemas.microsoft.com/office/drawing/2014/main" id="{DD8B82C0-E9E9-ADE4-C603-9C16D90BA4B0}"/>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01AF98BC-1863-9A2D-4E90-6EFC39D77047}"/>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2F937218-3BC2-6948-53F8-F6AA6D3C690E}"/>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9B363D8C-5BE2-CDFF-5D21-B73D850E3216}"/>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C99BF4E6-4066-770A-A342-CC230E623A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ct swimming logo">
            <a:extLst>
              <a:ext uri="{FF2B5EF4-FFF2-40B4-BE49-F238E27FC236}">
                <a16:creationId xmlns:a16="http://schemas.microsoft.com/office/drawing/2014/main" id="{B198D484-ED8D-225C-5B17-C50425F518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CA18EF28-DC42-3CB5-AFC1-CB2B82A26BDE}"/>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496"/>
        <p:cNvGrpSpPr/>
        <p:nvPr/>
      </p:nvGrpSpPr>
      <p:grpSpPr>
        <a:xfrm>
          <a:off x="0" y="0"/>
          <a:ext cx="0" cy="0"/>
          <a:chOff x="0" y="0"/>
          <a:chExt cx="0" cy="0"/>
        </a:xfrm>
      </p:grpSpPr>
      <p:sp>
        <p:nvSpPr>
          <p:cNvPr id="500" name="Google Shape;500;p19"/>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19"/>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2" name="TextBox 1">
            <a:extLst>
              <a:ext uri="{FF2B5EF4-FFF2-40B4-BE49-F238E27FC236}">
                <a16:creationId xmlns:a16="http://schemas.microsoft.com/office/drawing/2014/main" id="{1862E728-C0E7-4016-BD9E-F412C0BF0B47}"/>
              </a:ext>
            </a:extLst>
          </p:cNvPr>
          <p:cNvSpPr txBox="1"/>
          <p:nvPr/>
        </p:nvSpPr>
        <p:spPr>
          <a:xfrm>
            <a:off x="3552669" y="338941"/>
            <a:ext cx="5224055" cy="769441"/>
          </a:xfrm>
          <a:prstGeom prst="rect">
            <a:avLst/>
          </a:prstGeom>
          <a:noFill/>
        </p:spPr>
        <p:txBody>
          <a:bodyPr wrap="square" rtlCol="0">
            <a:spAutoFit/>
          </a:bodyPr>
          <a:lstStyle/>
          <a:p>
            <a:pPr algn="ctr"/>
            <a:r>
              <a:rPr lang="en-US" sz="4400" dirty="0">
                <a:latin typeface="Arial Narrow" panose="020B0606020202030204" pitchFamily="34" charset="0"/>
              </a:rPr>
              <a:t>Affiliation Requirements</a:t>
            </a:r>
          </a:p>
        </p:txBody>
      </p:sp>
      <p:sp>
        <p:nvSpPr>
          <p:cNvPr id="3" name="TextBox 2">
            <a:extLst>
              <a:ext uri="{FF2B5EF4-FFF2-40B4-BE49-F238E27FC236}">
                <a16:creationId xmlns:a16="http://schemas.microsoft.com/office/drawing/2014/main" id="{76227A8A-0745-482F-8538-85386CFC9C24}"/>
              </a:ext>
            </a:extLst>
          </p:cNvPr>
          <p:cNvSpPr txBox="1"/>
          <p:nvPr/>
        </p:nvSpPr>
        <p:spPr>
          <a:xfrm>
            <a:off x="1185333" y="1557876"/>
            <a:ext cx="7653867" cy="3970318"/>
          </a:xfrm>
          <a:prstGeom prst="rect">
            <a:avLst/>
          </a:prstGeom>
          <a:noFill/>
        </p:spPr>
        <p:txBody>
          <a:bodyPr wrap="square" rtlCol="0">
            <a:spAutoFit/>
          </a:bodyPr>
          <a:lstStyle/>
          <a:p>
            <a:pPr marL="457200" indent="-457200">
              <a:buSzPct val="50000"/>
              <a:buFont typeface="Wingdings" panose="05000000000000000000" pitchFamily="2" charset="2"/>
              <a:buChar char="§"/>
            </a:pPr>
            <a:r>
              <a:rPr lang="en-US" sz="2800" dirty="0">
                <a:latin typeface="Arial Narrow" panose="020B0606020202030204" pitchFamily="34" charset="0"/>
              </a:rPr>
              <a:t>USA Swimming membership for Board members</a:t>
            </a:r>
          </a:p>
          <a:p>
            <a:pPr marL="457200" indent="-457200">
              <a:buSzPct val="50000"/>
              <a:buFont typeface="Wingdings" panose="05000000000000000000" pitchFamily="2" charset="2"/>
              <a:buChar char="§"/>
            </a:pPr>
            <a:r>
              <a:rPr lang="en-US" sz="2800" dirty="0">
                <a:latin typeface="Arial Narrow" panose="020B0606020202030204" pitchFamily="34" charset="0"/>
              </a:rPr>
              <a:t>Conflict of interest disclosure</a:t>
            </a:r>
          </a:p>
          <a:p>
            <a:pPr marL="457200" indent="-457200">
              <a:buSzPct val="50000"/>
              <a:buFont typeface="Wingdings" panose="05000000000000000000" pitchFamily="2" charset="2"/>
              <a:buChar char="§"/>
            </a:pPr>
            <a:r>
              <a:rPr lang="en-US" sz="2800" dirty="0">
                <a:latin typeface="Arial Narrow" panose="020B0606020202030204" pitchFamily="34" charset="0"/>
              </a:rPr>
              <a:t>Whistle blower policy</a:t>
            </a:r>
          </a:p>
          <a:p>
            <a:pPr marL="457200" indent="-457200">
              <a:buSzPct val="50000"/>
              <a:buFont typeface="Wingdings" panose="05000000000000000000" pitchFamily="2" charset="2"/>
              <a:buChar char="§"/>
            </a:pPr>
            <a:r>
              <a:rPr lang="en-US" sz="2800" dirty="0">
                <a:latin typeface="Arial Narrow" panose="020B0606020202030204" pitchFamily="34" charset="0"/>
              </a:rPr>
              <a:t>990, financials, audit submitted annually</a:t>
            </a:r>
          </a:p>
          <a:p>
            <a:pPr marL="457200" indent="-457200">
              <a:buSzPct val="50000"/>
              <a:buFont typeface="Wingdings" panose="05000000000000000000" pitchFamily="2" charset="2"/>
              <a:buChar char="§"/>
            </a:pPr>
            <a:r>
              <a:rPr lang="en-US" sz="2800" dirty="0">
                <a:latin typeface="Arial Narrow" panose="020B0606020202030204" pitchFamily="34" charset="0"/>
              </a:rPr>
              <a:t>LSC Affiliation Agreement</a:t>
            </a:r>
          </a:p>
          <a:p>
            <a:pPr marL="1709738" indent="-277813">
              <a:buSzPct val="50000"/>
              <a:buFont typeface="Wingdings 3" panose="05040102010807070707" pitchFamily="18" charset="2"/>
              <a:buChar char=""/>
              <a:tabLst>
                <a:tab pos="1431925" algn="l"/>
              </a:tabLst>
            </a:pPr>
            <a:r>
              <a:rPr lang="en-US" sz="2800" dirty="0">
                <a:latin typeface="Arial Narrow" panose="020B0606020202030204" pitchFamily="34" charset="0"/>
              </a:rPr>
              <a:t>Director &amp; Officer Liability Insurance</a:t>
            </a:r>
          </a:p>
          <a:p>
            <a:pPr marL="1709738" indent="-277813">
              <a:buSzPct val="50000"/>
              <a:buFont typeface="Wingdings 3" panose="05040102010807070707" pitchFamily="18" charset="2"/>
              <a:buChar char=""/>
              <a:tabLst>
                <a:tab pos="1431925" algn="l"/>
              </a:tabLst>
            </a:pPr>
            <a:r>
              <a:rPr lang="en-US" sz="2800" dirty="0">
                <a:latin typeface="Arial Narrow" panose="020B0606020202030204" pitchFamily="34" charset="0"/>
              </a:rPr>
              <a:t>LSC remains in good standing, consultation</a:t>
            </a:r>
          </a:p>
          <a:p>
            <a:pPr marL="1709738" indent="-277813">
              <a:buSzPct val="50000"/>
              <a:buFont typeface="Wingdings 3" panose="05040102010807070707" pitchFamily="18" charset="2"/>
              <a:buChar char=""/>
              <a:tabLst>
                <a:tab pos="1431925" algn="l"/>
              </a:tabLst>
            </a:pPr>
            <a:r>
              <a:rPr lang="en-US" sz="2800" dirty="0">
                <a:latin typeface="Arial Narrow" panose="020B0606020202030204" pitchFamily="34" charset="0"/>
              </a:rPr>
              <a:t>Register members, sanction meets, times</a:t>
            </a:r>
          </a:p>
          <a:p>
            <a:pPr marL="1709738" indent="-277813">
              <a:buSzPct val="50000"/>
              <a:buFont typeface="Wingdings 3" panose="05040102010807070707" pitchFamily="18" charset="2"/>
              <a:buChar char=""/>
              <a:tabLst>
                <a:tab pos="1431925" algn="l"/>
              </a:tabLst>
            </a:pPr>
            <a:r>
              <a:rPr lang="en-US" sz="2800" dirty="0">
                <a:latin typeface="Arial Narrow" panose="020B0606020202030204" pitchFamily="34" charset="0"/>
              </a:rPr>
              <a:t>Tax exemption</a:t>
            </a:r>
          </a:p>
        </p:txBody>
      </p:sp>
      <p:sp>
        <p:nvSpPr>
          <p:cNvPr id="5" name="Google Shape;65;p1">
            <a:extLst>
              <a:ext uri="{FF2B5EF4-FFF2-40B4-BE49-F238E27FC236}">
                <a16:creationId xmlns:a16="http://schemas.microsoft.com/office/drawing/2014/main" id="{B2111791-C056-9956-545C-4A5EAFA2E6FB}"/>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6" name="Google Shape;74;gd1248189b4_0_108">
            <a:extLst>
              <a:ext uri="{FF2B5EF4-FFF2-40B4-BE49-F238E27FC236}">
                <a16:creationId xmlns:a16="http://schemas.microsoft.com/office/drawing/2014/main" id="{E51FE298-EFB9-AC45-8FDC-CE50C4B9CACF}"/>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7" name="Google Shape;64;p1">
            <a:extLst>
              <a:ext uri="{FF2B5EF4-FFF2-40B4-BE49-F238E27FC236}">
                <a16:creationId xmlns:a16="http://schemas.microsoft.com/office/drawing/2014/main" id="{2D85D0DE-1E9C-9EDE-A375-F250A0AE0984}"/>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8" name="Google Shape;65;p1">
            <a:extLst>
              <a:ext uri="{FF2B5EF4-FFF2-40B4-BE49-F238E27FC236}">
                <a16:creationId xmlns:a16="http://schemas.microsoft.com/office/drawing/2014/main" id="{7349764F-E70E-EE1A-5706-988C779CA622}"/>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9" name="Picture 2" descr="Usa Swimming Logo Vector - ClipArt Best">
            <a:extLst>
              <a:ext uri="{FF2B5EF4-FFF2-40B4-BE49-F238E27FC236}">
                <a16:creationId xmlns:a16="http://schemas.microsoft.com/office/drawing/2014/main" id="{629D52B7-30C1-BA60-29E1-49D215F68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ct swimming logo">
            <a:extLst>
              <a:ext uri="{FF2B5EF4-FFF2-40B4-BE49-F238E27FC236}">
                <a16:creationId xmlns:a16="http://schemas.microsoft.com/office/drawing/2014/main" id="{9FCE7D04-4241-14E9-39B2-0F26374B1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14">
            <a:extLst>
              <a:ext uri="{FF2B5EF4-FFF2-40B4-BE49-F238E27FC236}">
                <a16:creationId xmlns:a16="http://schemas.microsoft.com/office/drawing/2014/main" id="{7AE3F30B-A03E-62F5-E0A5-587114ED08AC}"/>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73"/>
        <p:cNvGrpSpPr/>
        <p:nvPr/>
      </p:nvGrpSpPr>
      <p:grpSpPr>
        <a:xfrm>
          <a:off x="0" y="0"/>
          <a:ext cx="0" cy="0"/>
          <a:chOff x="0" y="0"/>
          <a:chExt cx="0" cy="0"/>
        </a:xfrm>
      </p:grpSpPr>
      <p:sp>
        <p:nvSpPr>
          <p:cNvPr id="274" name="Google Shape;274;gd410bbbcfc_0_0"/>
          <p:cNvSpPr txBox="1">
            <a:spLocks noGrp="1"/>
          </p:cNvSpPr>
          <p:nvPr>
            <p:ph type="title"/>
          </p:nvPr>
        </p:nvSpPr>
        <p:spPr>
          <a:xfrm>
            <a:off x="3685150" y="387375"/>
            <a:ext cx="52302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a:t>LSC Athlete Leadership </a:t>
            </a:r>
            <a:endParaRPr/>
          </a:p>
        </p:txBody>
      </p:sp>
      <p:sp>
        <p:nvSpPr>
          <p:cNvPr id="275" name="Google Shape;275;gd410bbbcfc_0_0"/>
          <p:cNvSpPr txBox="1"/>
          <p:nvPr/>
        </p:nvSpPr>
        <p:spPr>
          <a:xfrm>
            <a:off x="487675" y="1691150"/>
            <a:ext cx="8131500" cy="3425938"/>
          </a:xfrm>
          <a:prstGeom prst="rect">
            <a:avLst/>
          </a:prstGeom>
          <a:noFill/>
          <a:ln>
            <a:noFill/>
          </a:ln>
        </p:spPr>
        <p:txBody>
          <a:bodyPr spcFirstLastPara="1" wrap="square" lIns="0" tIns="85725" rIns="0" bIns="0" anchor="t" anchorCtr="0">
            <a:spAutoFit/>
          </a:bodyPr>
          <a:lstStyle/>
          <a:p>
            <a:pPr marL="469900" marR="0" lvl="0" indent="-476250" algn="l" rtl="0">
              <a:lnSpc>
                <a:spcPct val="100000"/>
              </a:lnSpc>
              <a:spcBef>
                <a:spcPts val="575"/>
              </a:spcBef>
              <a:spcAft>
                <a:spcPts val="0"/>
              </a:spcAft>
              <a:buClr>
                <a:schemeClr val="dk1"/>
              </a:buClr>
              <a:buSzPts val="2700"/>
              <a:buFont typeface="Arial"/>
              <a:buChar char="•"/>
            </a:pPr>
            <a:r>
              <a:rPr lang="en-US" sz="2400" dirty="0">
                <a:solidFill>
                  <a:schemeClr val="dk1"/>
                </a:solidFill>
                <a:latin typeface="Arial Narrow"/>
                <a:ea typeface="Arial Narrow"/>
                <a:cs typeface="Arial Narrow"/>
                <a:sym typeface="Arial Narrow"/>
              </a:rPr>
              <a:t>20% athlete representation is required on all LSC Boards and Committee’s per USA Swimming Bylaws and federal law.</a:t>
            </a:r>
            <a:endParaRPr sz="2400" dirty="0">
              <a:solidFill>
                <a:schemeClr val="dk1"/>
              </a:solidFill>
              <a:latin typeface="Arial Narrow"/>
              <a:ea typeface="Arial Narrow"/>
              <a:cs typeface="Arial Narrow"/>
              <a:sym typeface="Arial Narrow"/>
            </a:endParaRPr>
          </a:p>
          <a:p>
            <a:pPr marL="469900" marR="0" lvl="0" indent="-476250" algn="l" rtl="0">
              <a:lnSpc>
                <a:spcPct val="100000"/>
              </a:lnSpc>
              <a:spcBef>
                <a:spcPts val="575"/>
              </a:spcBef>
              <a:spcAft>
                <a:spcPts val="0"/>
              </a:spcAft>
              <a:buClr>
                <a:schemeClr val="dk1"/>
              </a:buClr>
              <a:buSzPts val="2700"/>
              <a:buFont typeface="Arial Narrow"/>
              <a:buChar char="•"/>
            </a:pPr>
            <a:r>
              <a:rPr lang="en-US" sz="2400" dirty="0">
                <a:solidFill>
                  <a:schemeClr val="dk1"/>
                </a:solidFill>
                <a:latin typeface="Arial Narrow"/>
                <a:ea typeface="Arial Narrow"/>
                <a:cs typeface="Arial Narrow"/>
                <a:sym typeface="Arial Narrow"/>
              </a:rPr>
              <a:t>Benefits of athlete representation:</a:t>
            </a:r>
            <a:endParaRPr sz="2400" dirty="0">
              <a:solidFill>
                <a:schemeClr val="dk1"/>
              </a:solidFill>
              <a:latin typeface="Arial Narrow"/>
              <a:ea typeface="Arial Narrow"/>
              <a:cs typeface="Arial Narrow"/>
              <a:sym typeface="Arial Narrow"/>
            </a:endParaRPr>
          </a:p>
          <a:p>
            <a:pPr marL="914400" marR="0" lvl="1" indent="-342900" algn="l" rtl="0">
              <a:lnSpc>
                <a:spcPct val="100000"/>
              </a:lnSpc>
              <a:spcBef>
                <a:spcPts val="575"/>
              </a:spcBef>
              <a:spcAft>
                <a:spcPts val="0"/>
              </a:spcAft>
              <a:buSzPts val="1800"/>
              <a:buFont typeface="Arial Narrow"/>
              <a:buChar char="○"/>
            </a:pPr>
            <a:r>
              <a:rPr lang="en-US" sz="2400" dirty="0">
                <a:solidFill>
                  <a:schemeClr val="dk1"/>
                </a:solidFill>
                <a:latin typeface="Arial Narrow"/>
                <a:ea typeface="Arial Narrow"/>
                <a:cs typeface="Arial Narrow"/>
                <a:sym typeface="Arial Narrow"/>
              </a:rPr>
              <a:t>Decisions made with the ultimate stakeholders - the athletes - in mind.</a:t>
            </a:r>
            <a:endParaRPr sz="2400" dirty="0">
              <a:solidFill>
                <a:schemeClr val="dk1"/>
              </a:solidFill>
              <a:latin typeface="Arial Narrow"/>
              <a:ea typeface="Arial Narrow"/>
              <a:cs typeface="Arial Narrow"/>
              <a:sym typeface="Arial Narrow"/>
            </a:endParaRPr>
          </a:p>
          <a:p>
            <a:pPr marL="914400" marR="0" lvl="1" indent="-342900" algn="l" rtl="0">
              <a:lnSpc>
                <a:spcPct val="100000"/>
              </a:lnSpc>
              <a:spcBef>
                <a:spcPts val="575"/>
              </a:spcBef>
              <a:spcAft>
                <a:spcPts val="0"/>
              </a:spcAft>
              <a:buSzPts val="1800"/>
              <a:buFont typeface="Arial Narrow"/>
              <a:buChar char="○"/>
            </a:pPr>
            <a:r>
              <a:rPr lang="en-US" sz="2400" dirty="0">
                <a:solidFill>
                  <a:schemeClr val="dk1"/>
                </a:solidFill>
                <a:latin typeface="Arial Narrow"/>
                <a:ea typeface="Arial Narrow"/>
                <a:cs typeface="Arial Narrow"/>
                <a:sym typeface="Arial Narrow"/>
              </a:rPr>
              <a:t>Athletes take ownership in the governance and management of the sport.</a:t>
            </a:r>
            <a:endParaRPr sz="2400" dirty="0">
              <a:solidFill>
                <a:schemeClr val="dk1"/>
              </a:solidFill>
              <a:latin typeface="Arial Narrow"/>
              <a:ea typeface="Arial Narrow"/>
              <a:cs typeface="Arial Narrow"/>
              <a:sym typeface="Arial Narrow"/>
            </a:endParaRPr>
          </a:p>
          <a:p>
            <a:pPr marL="914400" marR="0" lvl="1" indent="-342900" algn="l" rtl="0">
              <a:lnSpc>
                <a:spcPct val="100000"/>
              </a:lnSpc>
              <a:spcBef>
                <a:spcPts val="575"/>
              </a:spcBef>
              <a:spcAft>
                <a:spcPts val="0"/>
              </a:spcAft>
              <a:buSzPts val="1800"/>
              <a:buFont typeface="Arial Narrow"/>
              <a:buChar char="○"/>
            </a:pPr>
            <a:r>
              <a:rPr lang="en-US" sz="2400" dirty="0">
                <a:solidFill>
                  <a:schemeClr val="dk1"/>
                </a:solidFill>
                <a:latin typeface="Arial Narrow"/>
                <a:ea typeface="Arial Narrow"/>
                <a:cs typeface="Arial Narrow"/>
                <a:sym typeface="Arial Narrow"/>
              </a:rPr>
              <a:t>Future leaders and productive citizens are developed.</a:t>
            </a:r>
            <a:endParaRPr sz="2400" dirty="0">
              <a:solidFill>
                <a:schemeClr val="dk1"/>
              </a:solidFill>
              <a:latin typeface="Arial Narrow"/>
              <a:ea typeface="Arial Narrow"/>
              <a:cs typeface="Arial Narrow"/>
              <a:sym typeface="Arial Narrow"/>
            </a:endParaRPr>
          </a:p>
        </p:txBody>
      </p:sp>
      <p:sp>
        <p:nvSpPr>
          <p:cNvPr id="277" name="Google Shape;277;gd410bbbcfc_0_0"/>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gd410bbbcfc_0_0"/>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dirty="0">
                <a:solidFill>
                  <a:srgbClr val="FFFFFF"/>
                </a:solidFill>
                <a:latin typeface="Lucida Sans"/>
                <a:ea typeface="Lucida Sans"/>
                <a:cs typeface="Lucida Sans"/>
                <a:sym typeface="Lucida Sans"/>
              </a:rPr>
              <a:t>We Are </a:t>
            </a:r>
            <a:r>
              <a:rPr lang="en-US" sz="1800" dirty="0" err="1">
                <a:solidFill>
                  <a:srgbClr val="FFFFFF"/>
                </a:solidFill>
                <a:latin typeface="Lucida Sans"/>
                <a:ea typeface="Lucida Sans"/>
                <a:cs typeface="Lucida Sans"/>
                <a:sym typeface="Lucida Sans"/>
              </a:rPr>
              <a:t>MNswim</a:t>
            </a:r>
            <a:endParaRPr sz="1800" dirty="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dirty="0">
                <a:solidFill>
                  <a:srgbClr val="FFFFFF"/>
                </a:solidFill>
                <a:latin typeface="Lucida Sans"/>
                <a:ea typeface="Lucida Sans"/>
                <a:cs typeface="Lucida Sans"/>
                <a:sym typeface="Lucida Sans"/>
              </a:rPr>
              <a:t>Integrit</a:t>
            </a:r>
            <a:r>
              <a:rPr lang="en-US" dirty="0">
                <a:solidFill>
                  <a:srgbClr val="FFFFFF"/>
                </a:solidFill>
                <a:latin typeface="Lucida Sans"/>
                <a:ea typeface="Lucida Sans"/>
                <a:cs typeface="Lucida Sans"/>
                <a:sym typeface="Lucida Sans"/>
              </a:rPr>
              <a:t>y  </a:t>
            </a:r>
            <a:r>
              <a:rPr lang="en-US" sz="1400" dirty="0">
                <a:solidFill>
                  <a:srgbClr val="FFFFFF"/>
                </a:solidFill>
                <a:latin typeface="Lucida Sans"/>
                <a:ea typeface="Lucida Sans"/>
                <a:cs typeface="Lucida Sans"/>
                <a:sym typeface="Lucida Sans"/>
              </a:rPr>
              <a:t>Sportsmanship</a:t>
            </a:r>
            <a:r>
              <a:rPr lang="en-US" dirty="0">
                <a:solidFill>
                  <a:srgbClr val="FFFFFF"/>
                </a:solidFill>
                <a:latin typeface="Lucida Sans"/>
                <a:ea typeface="Lucida Sans"/>
                <a:cs typeface="Lucida Sans"/>
                <a:sym typeface="Lucida Sans"/>
              </a:rPr>
              <a:t>  </a:t>
            </a:r>
            <a:r>
              <a:rPr lang="en-US" sz="1400" dirty="0">
                <a:solidFill>
                  <a:srgbClr val="FFFFFF"/>
                </a:solidFill>
                <a:latin typeface="Lucida Sans"/>
                <a:ea typeface="Lucida Sans"/>
                <a:cs typeface="Lucida Sans"/>
                <a:sym typeface="Lucida Sans"/>
              </a:rPr>
              <a:t>Excellence</a:t>
            </a:r>
            <a:r>
              <a:rPr lang="en-US" dirty="0">
                <a:solidFill>
                  <a:srgbClr val="FFFFFF"/>
                </a:solidFill>
                <a:latin typeface="Lucida Sans"/>
                <a:ea typeface="Lucida Sans"/>
                <a:cs typeface="Lucida Sans"/>
                <a:sym typeface="Lucida Sans"/>
              </a:rPr>
              <a:t>  </a:t>
            </a:r>
            <a:r>
              <a:rPr lang="en-US" sz="1400" dirty="0">
                <a:solidFill>
                  <a:srgbClr val="FFFFFF"/>
                </a:solidFill>
                <a:latin typeface="Lucida Sans"/>
                <a:ea typeface="Lucida Sans"/>
                <a:cs typeface="Lucida Sans"/>
                <a:sym typeface="Lucida Sans"/>
              </a:rPr>
              <a:t>Fun</a:t>
            </a:r>
            <a:endParaRPr sz="1400" dirty="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dirty="0">
                <a:solidFill>
                  <a:srgbClr val="FFFFFF"/>
                </a:solidFill>
                <a:latin typeface="Lucida Sans"/>
                <a:ea typeface="Lucida Sans"/>
                <a:cs typeface="Lucida Sans"/>
                <a:sym typeface="Lucida Sans"/>
              </a:rPr>
              <a:t>We’re in. Are You?</a:t>
            </a:r>
            <a:endParaRPr sz="1800" dirty="0">
              <a:solidFill>
                <a:schemeClr val="dk1"/>
              </a:solidFill>
              <a:latin typeface="Lucida Sans"/>
              <a:ea typeface="Lucida Sans"/>
              <a:cs typeface="Lucida Sans"/>
              <a:sym typeface="Lucida Sans"/>
            </a:endParaRPr>
          </a:p>
        </p:txBody>
      </p:sp>
      <p:sp>
        <p:nvSpPr>
          <p:cNvPr id="3" name="Google Shape;65;p1">
            <a:extLst>
              <a:ext uri="{FF2B5EF4-FFF2-40B4-BE49-F238E27FC236}">
                <a16:creationId xmlns:a16="http://schemas.microsoft.com/office/drawing/2014/main" id="{9F5807D2-091D-EC1D-01E8-29630592C4C2}"/>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99777946-B0DD-6971-8631-98AFBE1F4BDA}"/>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57CC8096-2403-900A-0246-AEFF235CE583}"/>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F3428B03-F2DE-F74C-33F1-310491AC63AA}"/>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ED2DCFB1-2602-340C-18CA-F9A8F96A6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ct swimming logo">
            <a:extLst>
              <a:ext uri="{FF2B5EF4-FFF2-40B4-BE49-F238E27FC236}">
                <a16:creationId xmlns:a16="http://schemas.microsoft.com/office/drawing/2014/main" id="{D359FA45-7AC9-555F-0729-42B2EB00C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58AFBCC9-5554-F2E6-625D-9C3F95190A7F}"/>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447"/>
        <p:cNvGrpSpPr/>
        <p:nvPr/>
      </p:nvGrpSpPr>
      <p:grpSpPr>
        <a:xfrm>
          <a:off x="0" y="0"/>
          <a:ext cx="0" cy="0"/>
          <a:chOff x="0" y="0"/>
          <a:chExt cx="0" cy="0"/>
        </a:xfrm>
      </p:grpSpPr>
      <p:sp>
        <p:nvSpPr>
          <p:cNvPr id="448" name="Google Shape;448;gd410bbbcfc_0_11"/>
          <p:cNvSpPr txBox="1">
            <a:spLocks noGrp="1"/>
          </p:cNvSpPr>
          <p:nvPr>
            <p:ph type="title"/>
          </p:nvPr>
        </p:nvSpPr>
        <p:spPr>
          <a:xfrm>
            <a:off x="3577225" y="372300"/>
            <a:ext cx="5122500" cy="690600"/>
          </a:xfrm>
          <a:prstGeom prst="rect">
            <a:avLst/>
          </a:prstGeom>
          <a:noFill/>
          <a:ln>
            <a:noFill/>
          </a:ln>
        </p:spPr>
        <p:txBody>
          <a:bodyPr spcFirstLastPara="1" wrap="square" lIns="0" tIns="13325" rIns="0" bIns="0" anchor="t" anchorCtr="0">
            <a:spAutoFit/>
          </a:bodyPr>
          <a:lstStyle/>
          <a:p>
            <a:pPr marL="12700" lvl="0" indent="0" algn="ctr" rtl="0">
              <a:lnSpc>
                <a:spcPct val="100000"/>
              </a:lnSpc>
              <a:spcBef>
                <a:spcPts val="0"/>
              </a:spcBef>
              <a:spcAft>
                <a:spcPts val="0"/>
              </a:spcAft>
              <a:buNone/>
            </a:pPr>
            <a:r>
              <a:rPr lang="en-US" sz="3800" dirty="0">
                <a:solidFill>
                  <a:schemeClr val="bg2">
                    <a:lumMod val="50000"/>
                  </a:schemeClr>
                </a:solidFill>
              </a:rPr>
              <a:t>Athlete Representatives</a:t>
            </a:r>
            <a:r>
              <a:rPr lang="en-US" dirty="0">
                <a:solidFill>
                  <a:schemeClr val="bg2">
                    <a:lumMod val="50000"/>
                  </a:schemeClr>
                </a:solidFill>
              </a:rPr>
              <a:t> </a:t>
            </a:r>
            <a:endParaRPr dirty="0">
              <a:solidFill>
                <a:schemeClr val="bg2">
                  <a:lumMod val="50000"/>
                </a:schemeClr>
              </a:solidFill>
            </a:endParaRPr>
          </a:p>
        </p:txBody>
      </p:sp>
      <p:sp>
        <p:nvSpPr>
          <p:cNvPr id="449" name="Google Shape;449;gd410bbbcfc_0_11"/>
          <p:cNvSpPr txBox="1"/>
          <p:nvPr/>
        </p:nvSpPr>
        <p:spPr>
          <a:xfrm>
            <a:off x="487680" y="2191562"/>
            <a:ext cx="2602500" cy="2456442"/>
          </a:xfrm>
          <a:prstGeom prst="rect">
            <a:avLst/>
          </a:prstGeom>
          <a:noFill/>
          <a:ln>
            <a:noFill/>
          </a:ln>
        </p:spPr>
        <p:txBody>
          <a:bodyPr spcFirstLastPara="1" wrap="square" lIns="0" tIns="85725" rIns="0" bIns="0" anchor="t" anchorCtr="0">
            <a:spAutoFit/>
          </a:bodyPr>
          <a:lstStyle/>
          <a:p>
            <a:pPr marL="419100" marR="0" lvl="0" indent="-342900" algn="l" rtl="0">
              <a:lnSpc>
                <a:spcPct val="100000"/>
              </a:lnSpc>
              <a:spcBef>
                <a:spcPts val="575"/>
              </a:spcBef>
              <a:spcAft>
                <a:spcPts val="0"/>
              </a:spcAft>
              <a:buClr>
                <a:schemeClr val="dk1"/>
              </a:buClr>
              <a:buSzPts val="2400"/>
              <a:buFont typeface="Arial" panose="020B0604020202020204" pitchFamily="34" charset="0"/>
              <a:buChar char="•"/>
            </a:pPr>
            <a:r>
              <a:rPr lang="en-US" sz="2400" dirty="0">
                <a:solidFill>
                  <a:schemeClr val="dk1"/>
                </a:solidFill>
                <a:latin typeface="Arial Narrow"/>
                <a:ea typeface="Arial Narrow"/>
                <a:cs typeface="Arial Narrow"/>
                <a:sym typeface="Arial Narrow"/>
              </a:rPr>
              <a:t>Voice of </a:t>
            </a:r>
            <a:r>
              <a:rPr lang="en-US" sz="2400" u="sng" dirty="0">
                <a:solidFill>
                  <a:schemeClr val="dk1"/>
                </a:solidFill>
                <a:latin typeface="Arial Narrow"/>
                <a:ea typeface="Arial Narrow"/>
                <a:cs typeface="Arial Narrow"/>
                <a:sym typeface="Arial Narrow"/>
              </a:rPr>
              <a:t>all</a:t>
            </a:r>
            <a:r>
              <a:rPr lang="en-US" sz="2400" dirty="0">
                <a:solidFill>
                  <a:schemeClr val="dk1"/>
                </a:solidFill>
                <a:latin typeface="Arial Narrow"/>
                <a:ea typeface="Arial Narrow"/>
                <a:cs typeface="Arial Narrow"/>
                <a:sym typeface="Arial Narrow"/>
              </a:rPr>
              <a:t> athletes</a:t>
            </a:r>
            <a:endParaRPr sz="2400" dirty="0">
              <a:solidFill>
                <a:schemeClr val="dk1"/>
              </a:solidFill>
              <a:latin typeface="Arial Narrow"/>
              <a:ea typeface="Arial Narrow"/>
              <a:cs typeface="Arial Narrow"/>
              <a:sym typeface="Arial Narrow"/>
            </a:endParaRPr>
          </a:p>
          <a:p>
            <a:pPr marL="457200" marR="0" lvl="0" indent="-381000" algn="l" rtl="0">
              <a:lnSpc>
                <a:spcPct val="100000"/>
              </a:lnSpc>
              <a:spcBef>
                <a:spcPts val="0"/>
              </a:spcBef>
              <a:spcAft>
                <a:spcPts val="0"/>
              </a:spcAft>
              <a:buClr>
                <a:schemeClr val="dk1"/>
              </a:buClr>
              <a:buSzPts val="2400"/>
              <a:buFont typeface="Arial Narrow"/>
              <a:buChar char="•"/>
            </a:pPr>
            <a:r>
              <a:rPr lang="en-US" sz="2400" dirty="0">
                <a:solidFill>
                  <a:schemeClr val="dk1"/>
                </a:solidFill>
                <a:latin typeface="Arial Narrow"/>
                <a:ea typeface="Arial Narrow"/>
                <a:cs typeface="Arial Narrow"/>
                <a:sym typeface="Arial Narrow"/>
              </a:rPr>
              <a:t>Keep the big picture in mind</a:t>
            </a:r>
          </a:p>
          <a:p>
            <a:pPr marL="457200" marR="0" lvl="0" indent="-381000" algn="l" rtl="0">
              <a:lnSpc>
                <a:spcPct val="100000"/>
              </a:lnSpc>
              <a:spcBef>
                <a:spcPts val="0"/>
              </a:spcBef>
              <a:spcAft>
                <a:spcPts val="0"/>
              </a:spcAft>
              <a:buClr>
                <a:schemeClr val="dk1"/>
              </a:buClr>
              <a:buSzPts val="2400"/>
              <a:buFont typeface="Arial Narrow"/>
              <a:buChar char="•"/>
            </a:pPr>
            <a:r>
              <a:rPr lang="en-US" sz="2400" dirty="0">
                <a:solidFill>
                  <a:schemeClr val="dk1"/>
                </a:solidFill>
                <a:latin typeface="Arial Narrow"/>
                <a:ea typeface="Arial Narrow"/>
                <a:cs typeface="Arial Narrow"/>
                <a:sym typeface="Arial Narrow"/>
              </a:rPr>
              <a:t>Mature topics and responsibility</a:t>
            </a:r>
            <a:endParaRPr sz="2400" dirty="0">
              <a:solidFill>
                <a:schemeClr val="dk1"/>
              </a:solidFill>
              <a:latin typeface="Arial Narrow"/>
              <a:ea typeface="Arial Narrow"/>
              <a:cs typeface="Arial Narrow"/>
              <a:sym typeface="Arial Narrow"/>
            </a:endParaRPr>
          </a:p>
          <a:p>
            <a:pPr marL="469900" marR="0" lvl="0" indent="-457200" algn="l" rtl="0">
              <a:lnSpc>
                <a:spcPct val="100000"/>
              </a:lnSpc>
              <a:spcBef>
                <a:spcPts val="575"/>
              </a:spcBef>
              <a:spcAft>
                <a:spcPts val="0"/>
              </a:spcAft>
              <a:buClr>
                <a:schemeClr val="dk1"/>
              </a:buClr>
              <a:buSzPts val="2400"/>
              <a:buFont typeface="Arial Narrow"/>
              <a:buChar char="•"/>
            </a:pPr>
            <a:r>
              <a:rPr lang="en-US" sz="2400" dirty="0">
                <a:solidFill>
                  <a:schemeClr val="dk1"/>
                </a:solidFill>
                <a:latin typeface="Arial Narrow"/>
                <a:ea typeface="Arial Narrow"/>
                <a:cs typeface="Arial Narrow"/>
                <a:sym typeface="Arial Narrow"/>
              </a:rPr>
              <a:t>Confidentiality</a:t>
            </a:r>
            <a:endParaRPr sz="2400" dirty="0">
              <a:solidFill>
                <a:schemeClr val="dk1"/>
              </a:solidFill>
              <a:latin typeface="Arial Narrow"/>
              <a:ea typeface="Arial Narrow"/>
              <a:cs typeface="Arial Narrow"/>
              <a:sym typeface="Arial Narrow"/>
            </a:endParaRPr>
          </a:p>
        </p:txBody>
      </p:sp>
      <p:sp>
        <p:nvSpPr>
          <p:cNvPr id="451" name="Google Shape;451;gd410bbbcfc_0_11"/>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gd410bbbcfc_0_11"/>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pic>
        <p:nvPicPr>
          <p:cNvPr id="3" name="Picture 2" descr="Graphical user interface, website&#10;&#10;Description automatically generated">
            <a:extLst>
              <a:ext uri="{FF2B5EF4-FFF2-40B4-BE49-F238E27FC236}">
                <a16:creationId xmlns:a16="http://schemas.microsoft.com/office/drawing/2014/main" id="{785ECF2C-217A-488D-98E0-90A9C49980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5795" y="2172478"/>
            <a:ext cx="5224072" cy="2612036"/>
          </a:xfrm>
          <a:prstGeom prst="rect">
            <a:avLst/>
          </a:prstGeom>
        </p:spPr>
      </p:pic>
      <p:sp>
        <p:nvSpPr>
          <p:cNvPr id="4" name="Google Shape;65;p1">
            <a:extLst>
              <a:ext uri="{FF2B5EF4-FFF2-40B4-BE49-F238E27FC236}">
                <a16:creationId xmlns:a16="http://schemas.microsoft.com/office/drawing/2014/main" id="{1A787CAB-5C6F-5D64-78FA-C070A8DA4233}"/>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5" name="Google Shape;74;gd1248189b4_0_108">
            <a:extLst>
              <a:ext uri="{FF2B5EF4-FFF2-40B4-BE49-F238E27FC236}">
                <a16:creationId xmlns:a16="http://schemas.microsoft.com/office/drawing/2014/main" id="{29C9C3AB-B232-2127-19E1-08013C1E4602}"/>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6" name="Google Shape;64;p1">
            <a:extLst>
              <a:ext uri="{FF2B5EF4-FFF2-40B4-BE49-F238E27FC236}">
                <a16:creationId xmlns:a16="http://schemas.microsoft.com/office/drawing/2014/main" id="{B5DEC5B0-007F-AC10-D68C-885E6F44E98F}"/>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7" name="Google Shape;65;p1">
            <a:extLst>
              <a:ext uri="{FF2B5EF4-FFF2-40B4-BE49-F238E27FC236}">
                <a16:creationId xmlns:a16="http://schemas.microsoft.com/office/drawing/2014/main" id="{116AD4F3-1887-6483-2E36-B130F244F002}"/>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8" name="Picture 2" descr="Usa Swimming Logo Vector - ClipArt Best">
            <a:extLst>
              <a:ext uri="{FF2B5EF4-FFF2-40B4-BE49-F238E27FC236}">
                <a16:creationId xmlns:a16="http://schemas.microsoft.com/office/drawing/2014/main" id="{C9E24038-F072-6A31-9F32-1B9069588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t swimming logo">
            <a:extLst>
              <a:ext uri="{FF2B5EF4-FFF2-40B4-BE49-F238E27FC236}">
                <a16:creationId xmlns:a16="http://schemas.microsoft.com/office/drawing/2014/main" id="{5C06611A-E124-BD41-2AAE-280714A3F2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786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447"/>
        <p:cNvGrpSpPr/>
        <p:nvPr/>
      </p:nvGrpSpPr>
      <p:grpSpPr>
        <a:xfrm>
          <a:off x="0" y="0"/>
          <a:ext cx="0" cy="0"/>
          <a:chOff x="0" y="0"/>
          <a:chExt cx="0" cy="0"/>
        </a:xfrm>
      </p:grpSpPr>
      <p:sp>
        <p:nvSpPr>
          <p:cNvPr id="448" name="Google Shape;448;gd410bbbcfc_0_11"/>
          <p:cNvSpPr txBox="1">
            <a:spLocks noGrp="1"/>
          </p:cNvSpPr>
          <p:nvPr>
            <p:ph type="title"/>
          </p:nvPr>
        </p:nvSpPr>
        <p:spPr>
          <a:xfrm>
            <a:off x="3577225" y="372300"/>
            <a:ext cx="5122500" cy="690564"/>
          </a:xfrm>
          <a:prstGeom prst="rect">
            <a:avLst/>
          </a:prstGeom>
          <a:noFill/>
          <a:ln>
            <a:noFill/>
          </a:ln>
        </p:spPr>
        <p:txBody>
          <a:bodyPr spcFirstLastPara="1" wrap="square" lIns="0" tIns="13325" rIns="0" bIns="0" anchor="t" anchorCtr="0">
            <a:spAutoFit/>
          </a:bodyPr>
          <a:lstStyle/>
          <a:p>
            <a:pPr marL="12700" lvl="0" algn="ctr"/>
            <a:r>
              <a:rPr lang="en-US" sz="3800" dirty="0">
                <a:solidFill>
                  <a:schemeClr val="bg2">
                    <a:lumMod val="50000"/>
                  </a:schemeClr>
                </a:solidFill>
              </a:rPr>
              <a:t>Athlete Engagement</a:t>
            </a:r>
            <a:r>
              <a:rPr lang="en-US" dirty="0">
                <a:solidFill>
                  <a:schemeClr val="bg2">
                    <a:lumMod val="50000"/>
                  </a:schemeClr>
                </a:solidFill>
              </a:rPr>
              <a:t> </a:t>
            </a:r>
            <a:endParaRPr dirty="0">
              <a:solidFill>
                <a:schemeClr val="bg2">
                  <a:lumMod val="50000"/>
                </a:schemeClr>
              </a:solidFill>
            </a:endParaRPr>
          </a:p>
        </p:txBody>
      </p:sp>
      <p:sp>
        <p:nvSpPr>
          <p:cNvPr id="449" name="Google Shape;449;gd410bbbcfc_0_11"/>
          <p:cNvSpPr txBox="1"/>
          <p:nvPr/>
        </p:nvSpPr>
        <p:spPr>
          <a:xfrm>
            <a:off x="487675" y="1455945"/>
            <a:ext cx="8212200" cy="3841436"/>
          </a:xfrm>
          <a:prstGeom prst="rect">
            <a:avLst/>
          </a:prstGeom>
          <a:noFill/>
          <a:ln>
            <a:noFill/>
          </a:ln>
        </p:spPr>
        <p:txBody>
          <a:bodyPr spcFirstLastPara="1" wrap="square" lIns="0" tIns="85725" rIns="0" bIns="0" anchor="t" anchorCtr="0">
            <a:spAutoFit/>
          </a:bodyPr>
          <a:lstStyle/>
          <a:p>
            <a:pPr marL="76200" marR="0" lvl="0" algn="ctr" rtl="0">
              <a:lnSpc>
                <a:spcPct val="100000"/>
              </a:lnSpc>
              <a:spcBef>
                <a:spcPts val="575"/>
              </a:spcBef>
              <a:spcAft>
                <a:spcPts val="0"/>
              </a:spcAft>
              <a:buClr>
                <a:schemeClr val="dk1"/>
              </a:buClr>
              <a:buSzPts val="2400"/>
            </a:pPr>
            <a:r>
              <a:rPr lang="en-US" sz="3200" dirty="0">
                <a:solidFill>
                  <a:srgbClr val="A47900"/>
                </a:solidFill>
                <a:latin typeface="Arial Narrow"/>
                <a:ea typeface="Arial Narrow"/>
                <a:cs typeface="Arial Narrow"/>
                <a:sym typeface="Arial Narrow"/>
              </a:rPr>
              <a:t>Tips</a:t>
            </a:r>
          </a:p>
          <a:p>
            <a:pPr marL="457200" marR="0" lvl="0" indent="-381000" algn="l" rtl="0">
              <a:lnSpc>
                <a:spcPct val="100000"/>
              </a:lnSpc>
              <a:spcBef>
                <a:spcPts val="575"/>
              </a:spcBef>
              <a:spcAft>
                <a:spcPts val="0"/>
              </a:spcAft>
              <a:buClr>
                <a:schemeClr val="dk1"/>
              </a:buClr>
              <a:buSzPct val="50000"/>
              <a:buFont typeface="Wingdings" panose="05000000000000000000" pitchFamily="2" charset="2"/>
              <a:buChar char="§"/>
            </a:pPr>
            <a:r>
              <a:rPr lang="en-US" sz="2400" dirty="0">
                <a:solidFill>
                  <a:schemeClr val="dk1"/>
                </a:solidFill>
                <a:latin typeface="Arial Narrow"/>
                <a:ea typeface="Arial Narrow"/>
                <a:cs typeface="Arial Narrow"/>
                <a:sym typeface="Arial Narrow"/>
              </a:rPr>
              <a:t>Ask athletes to participate in discussions first</a:t>
            </a:r>
            <a:endParaRPr sz="2400" dirty="0">
              <a:solidFill>
                <a:schemeClr val="dk1"/>
              </a:solidFill>
              <a:latin typeface="Arial Narrow"/>
              <a:ea typeface="Arial Narrow"/>
              <a:cs typeface="Arial Narrow"/>
              <a:sym typeface="Arial Narrow"/>
            </a:endParaRPr>
          </a:p>
          <a:p>
            <a:pPr marL="457200" marR="0" lvl="0" indent="-381000" algn="l" rtl="0">
              <a:lnSpc>
                <a:spcPct val="100000"/>
              </a:lnSpc>
              <a:spcBef>
                <a:spcPts val="0"/>
              </a:spcBef>
              <a:spcAft>
                <a:spcPts val="0"/>
              </a:spcAft>
              <a:buClr>
                <a:schemeClr val="dk1"/>
              </a:buClr>
              <a:buSzPct val="50000"/>
              <a:buFont typeface="Wingdings" panose="05000000000000000000" pitchFamily="2" charset="2"/>
              <a:buChar char="§"/>
            </a:pPr>
            <a:r>
              <a:rPr lang="en-US" sz="2400" dirty="0">
                <a:solidFill>
                  <a:schemeClr val="dk1"/>
                </a:solidFill>
                <a:latin typeface="Arial Narrow"/>
                <a:ea typeface="Arial Narrow"/>
                <a:cs typeface="Arial Narrow"/>
                <a:sym typeface="Arial Narrow"/>
              </a:rPr>
              <a:t>Develop a rapport on a professional level with the athletes on the Board or your Committee.</a:t>
            </a:r>
            <a:endParaRPr sz="2400" dirty="0">
              <a:solidFill>
                <a:schemeClr val="dk1"/>
              </a:solidFill>
              <a:latin typeface="Arial Narrow"/>
              <a:ea typeface="Arial Narrow"/>
              <a:cs typeface="Arial Narrow"/>
              <a:sym typeface="Arial Narrow"/>
            </a:endParaRPr>
          </a:p>
          <a:p>
            <a:pPr marL="1265238" lvl="3" indent="-381000">
              <a:buClr>
                <a:schemeClr val="dk1"/>
              </a:buClr>
              <a:buSzPct val="50000"/>
              <a:buFont typeface="Arial Narrow"/>
              <a:buChar char="○"/>
            </a:pPr>
            <a:r>
              <a:rPr lang="en-US" sz="2400" dirty="0">
                <a:solidFill>
                  <a:schemeClr val="dk1"/>
                </a:solidFill>
                <a:latin typeface="Arial Narrow"/>
                <a:ea typeface="Arial Narrow"/>
                <a:cs typeface="Arial Narrow"/>
                <a:sym typeface="Arial Narrow"/>
              </a:rPr>
              <a:t>College/professional goals, swimming events, other extracurricular activities are great conversation starters!</a:t>
            </a:r>
            <a:endParaRPr sz="2400" dirty="0">
              <a:solidFill>
                <a:schemeClr val="dk1"/>
              </a:solidFill>
              <a:latin typeface="Arial Narrow"/>
              <a:ea typeface="Arial Narrow"/>
              <a:cs typeface="Arial Narrow"/>
              <a:sym typeface="Arial Narrow"/>
            </a:endParaRPr>
          </a:p>
          <a:p>
            <a:pPr marL="469900" marR="0" lvl="0" indent="-457200" algn="l" rtl="0">
              <a:lnSpc>
                <a:spcPct val="100000"/>
              </a:lnSpc>
              <a:spcBef>
                <a:spcPts val="575"/>
              </a:spcBef>
              <a:spcAft>
                <a:spcPts val="0"/>
              </a:spcAft>
              <a:buClr>
                <a:schemeClr val="dk1"/>
              </a:buClr>
              <a:buSzPct val="50000"/>
              <a:buFont typeface="Wingdings" panose="05000000000000000000" pitchFamily="2" charset="2"/>
              <a:buChar char="§"/>
            </a:pPr>
            <a:r>
              <a:rPr lang="en-US" sz="2400" dirty="0">
                <a:solidFill>
                  <a:schemeClr val="dk1"/>
                </a:solidFill>
                <a:latin typeface="Arial Narrow"/>
                <a:ea typeface="Arial Narrow"/>
                <a:cs typeface="Arial Narrow"/>
                <a:sym typeface="Arial Narrow"/>
              </a:rPr>
              <a:t>Avoid using acronyms, field-specific, or overly technical language.</a:t>
            </a:r>
            <a:endParaRPr sz="2400" dirty="0">
              <a:solidFill>
                <a:schemeClr val="dk1"/>
              </a:solidFill>
              <a:latin typeface="Arial Narrow"/>
              <a:ea typeface="Arial Narrow"/>
              <a:cs typeface="Arial Narrow"/>
              <a:sym typeface="Arial Narrow"/>
            </a:endParaRPr>
          </a:p>
          <a:p>
            <a:pPr marL="469900" marR="0" lvl="0" indent="-457200" algn="l" rtl="0">
              <a:lnSpc>
                <a:spcPct val="100000"/>
              </a:lnSpc>
              <a:spcBef>
                <a:spcPts val="575"/>
              </a:spcBef>
              <a:spcAft>
                <a:spcPts val="0"/>
              </a:spcAft>
              <a:buClr>
                <a:schemeClr val="dk1"/>
              </a:buClr>
              <a:buSzPct val="50000"/>
              <a:buFont typeface="Wingdings" panose="05000000000000000000" pitchFamily="2" charset="2"/>
              <a:buChar char="§"/>
            </a:pPr>
            <a:r>
              <a:rPr lang="en-US" sz="2400" dirty="0">
                <a:solidFill>
                  <a:schemeClr val="dk1"/>
                </a:solidFill>
                <a:latin typeface="Arial Narrow"/>
                <a:ea typeface="Arial Narrow"/>
                <a:cs typeface="Arial Narrow"/>
                <a:sym typeface="Arial Narrow"/>
              </a:rPr>
              <a:t>Always bring the conversation back to the question “what’s best for the athletes?”</a:t>
            </a:r>
            <a:endParaRPr sz="2400" dirty="0">
              <a:solidFill>
                <a:schemeClr val="dk1"/>
              </a:solidFill>
              <a:latin typeface="Arial Narrow"/>
              <a:ea typeface="Arial Narrow"/>
              <a:cs typeface="Arial Narrow"/>
              <a:sym typeface="Arial Narrow"/>
            </a:endParaRPr>
          </a:p>
        </p:txBody>
      </p:sp>
      <p:sp>
        <p:nvSpPr>
          <p:cNvPr id="451" name="Google Shape;451;gd410bbbcfc_0_11"/>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gd410bbbcfc_0_11"/>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3" name="Google Shape;65;p1">
            <a:extLst>
              <a:ext uri="{FF2B5EF4-FFF2-40B4-BE49-F238E27FC236}">
                <a16:creationId xmlns:a16="http://schemas.microsoft.com/office/drawing/2014/main" id="{D847EC51-00D4-7BD2-517A-8D851A8318F4}"/>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F3D3503C-AAF0-CD40-9CD9-C0E31C1ED12A}"/>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20BFF88B-C33F-012C-8341-52C5CE24FA4B}"/>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1E4C597D-D170-D476-BCD6-CB0E325C0EE2}"/>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2" name="Picture 2" descr="Usa Swimming Logo Vector - ClipArt Best">
            <a:extLst>
              <a:ext uri="{FF2B5EF4-FFF2-40B4-BE49-F238E27FC236}">
                <a16:creationId xmlns:a16="http://schemas.microsoft.com/office/drawing/2014/main" id="{D3561F86-B817-252C-76D7-950D7C9EB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ct swimming logo">
            <a:extLst>
              <a:ext uri="{FF2B5EF4-FFF2-40B4-BE49-F238E27FC236}">
                <a16:creationId xmlns:a16="http://schemas.microsoft.com/office/drawing/2014/main" id="{4F84835D-1BCA-9835-DECF-55402A6D71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72"/>
        <p:cNvGrpSpPr/>
        <p:nvPr/>
      </p:nvGrpSpPr>
      <p:grpSpPr>
        <a:xfrm>
          <a:off x="0" y="0"/>
          <a:ext cx="0" cy="0"/>
          <a:chOff x="0" y="0"/>
          <a:chExt cx="0" cy="0"/>
        </a:xfrm>
      </p:grpSpPr>
      <p:sp>
        <p:nvSpPr>
          <p:cNvPr id="374" name="Google Shape;374;p22"/>
          <p:cNvSpPr txBox="1"/>
          <p:nvPr/>
        </p:nvSpPr>
        <p:spPr>
          <a:xfrm>
            <a:off x="585300" y="1678205"/>
            <a:ext cx="8253900" cy="3501590"/>
          </a:xfrm>
          <a:prstGeom prst="rect">
            <a:avLst/>
          </a:prstGeom>
          <a:noFill/>
          <a:ln>
            <a:noFill/>
          </a:ln>
        </p:spPr>
        <p:txBody>
          <a:bodyPr spcFirstLastPara="1" wrap="square" lIns="0" tIns="13325" rIns="0" bIns="0" anchor="t" anchorCtr="0">
            <a:spAutoFit/>
          </a:bodyPr>
          <a:lstStyle/>
          <a:p>
            <a:pPr marL="12700" marR="0" lvl="0" indent="0" algn="ctr" rtl="0">
              <a:lnSpc>
                <a:spcPct val="100000"/>
              </a:lnSpc>
              <a:spcBef>
                <a:spcPts val="0"/>
              </a:spcBef>
              <a:spcAft>
                <a:spcPts val="0"/>
              </a:spcAft>
              <a:buNone/>
            </a:pPr>
            <a:r>
              <a:rPr lang="en-US" sz="2000" b="1" dirty="0">
                <a:solidFill>
                  <a:schemeClr val="dk1"/>
                </a:solidFill>
                <a:latin typeface="Arial Narrow"/>
                <a:ea typeface="Arial Narrow"/>
                <a:cs typeface="Arial Narrow"/>
                <a:sym typeface="Arial Narrow"/>
              </a:rPr>
              <a:t>Deal with a Safe Sport Concern - links on USA Swimming</a:t>
            </a:r>
            <a:endParaRPr sz="2000" b="1" dirty="0">
              <a:solidFill>
                <a:schemeClr val="dk1"/>
              </a:solidFill>
              <a:latin typeface="Arial Narrow"/>
              <a:ea typeface="Arial Narrow"/>
              <a:cs typeface="Arial Narrow"/>
              <a:sym typeface="Arial Narrow"/>
            </a:endParaRPr>
          </a:p>
          <a:p>
            <a:pPr marL="469900" marR="579120" lvl="0" indent="-419100">
              <a:spcBef>
                <a:spcPts val="770"/>
              </a:spcBef>
              <a:buClr>
                <a:schemeClr val="dk1"/>
              </a:buClr>
              <a:buSzPct val="50000"/>
              <a:buFont typeface="Wingdings" panose="05000000000000000000" pitchFamily="2" charset="2"/>
              <a:buChar char="§"/>
            </a:pPr>
            <a:r>
              <a:rPr lang="en-US" sz="2000" dirty="0">
                <a:solidFill>
                  <a:schemeClr val="dk1"/>
                </a:solidFill>
                <a:latin typeface="Arial Narrow"/>
                <a:sym typeface="Arial Narrow"/>
              </a:rPr>
              <a:t>U.S. Center for Safe Sport – sexual misconduct, sexual abuse, sexually explicit or inappropriate communication through social media</a:t>
            </a:r>
            <a:endParaRPr sz="2000" dirty="0">
              <a:solidFill>
                <a:schemeClr val="dk1"/>
              </a:solidFill>
              <a:latin typeface="Arial Narrow"/>
              <a:sym typeface="Arial Narrow"/>
            </a:endParaRPr>
          </a:p>
          <a:p>
            <a:pPr marL="469900" marR="579120" lvl="0" indent="-419100">
              <a:spcBef>
                <a:spcPts val="770"/>
              </a:spcBef>
              <a:buClr>
                <a:schemeClr val="dk1"/>
              </a:buClr>
              <a:buSzPct val="50000"/>
              <a:buFont typeface="Wingdings" panose="05000000000000000000" pitchFamily="2" charset="2"/>
              <a:buChar char="§"/>
            </a:pPr>
            <a:r>
              <a:rPr lang="en-US" sz="2000" dirty="0">
                <a:solidFill>
                  <a:schemeClr val="dk1"/>
                </a:solidFill>
                <a:latin typeface="Arial Narrow"/>
                <a:sym typeface="Arial Narrow"/>
              </a:rPr>
              <a:t>USA Swimming Safe Sport – criminal charges; use, sale, or distribution of illegal drugs; physical abuse; inappropriate touching; lap sitting; coaches sharing hotel rooms with athletes; rubdown or massage performed by coaches; pictures or videos taken in locker rooms or changing areas</a:t>
            </a:r>
            <a:endParaRPr sz="2000" dirty="0">
              <a:solidFill>
                <a:schemeClr val="dk1"/>
              </a:solidFill>
              <a:latin typeface="Arial Narrow"/>
              <a:sym typeface="Arial Narrow"/>
            </a:endParaRPr>
          </a:p>
          <a:p>
            <a:pPr marL="469900" marR="579120" lvl="0" indent="-419100">
              <a:spcBef>
                <a:spcPts val="770"/>
              </a:spcBef>
              <a:buClr>
                <a:schemeClr val="dk1"/>
              </a:buClr>
              <a:buSzPct val="50000"/>
              <a:buFont typeface="Wingdings" panose="05000000000000000000" pitchFamily="2" charset="2"/>
              <a:buChar char="§"/>
            </a:pPr>
            <a:r>
              <a:rPr lang="en-US" sz="2000" dirty="0">
                <a:solidFill>
                  <a:schemeClr val="dk1"/>
                </a:solidFill>
                <a:latin typeface="Arial Narrow"/>
                <a:sym typeface="Arial Narrow"/>
              </a:rPr>
              <a:t>Team – bullying, parent issues, violation of team policies</a:t>
            </a:r>
          </a:p>
          <a:p>
            <a:pPr marL="50800" marR="579120" lvl="0">
              <a:spcBef>
                <a:spcPts val="770"/>
              </a:spcBef>
              <a:buClr>
                <a:schemeClr val="dk1"/>
              </a:buClr>
              <a:buSzPts val="2600"/>
            </a:pPr>
            <a:r>
              <a:rPr lang="en-US" sz="2000" dirty="0">
                <a:solidFill>
                  <a:schemeClr val="dk1"/>
                </a:solidFill>
                <a:latin typeface="Arial Narrow"/>
                <a:sym typeface="Arial Narrow"/>
              </a:rPr>
              <a:t>Local communication</a:t>
            </a:r>
            <a:endParaRPr sz="2000" dirty="0">
              <a:solidFill>
                <a:schemeClr val="dk1"/>
              </a:solidFill>
              <a:latin typeface="Arial Narrow"/>
              <a:sym typeface="Arial Narrow"/>
            </a:endParaRPr>
          </a:p>
          <a:p>
            <a:pPr marL="469900" marR="0" lvl="0" indent="-469900" algn="l" rtl="0">
              <a:lnSpc>
                <a:spcPct val="100000"/>
              </a:lnSpc>
              <a:spcBef>
                <a:spcPts val="0"/>
              </a:spcBef>
              <a:spcAft>
                <a:spcPts val="0"/>
              </a:spcAft>
              <a:buClr>
                <a:schemeClr val="dk1"/>
              </a:buClr>
              <a:buSzPct val="50000"/>
              <a:buFont typeface="Wingdings" panose="05000000000000000000" pitchFamily="2" charset="2"/>
              <a:buChar char="§"/>
            </a:pPr>
            <a:r>
              <a:rPr lang="en-US" sz="2000" dirty="0">
                <a:solidFill>
                  <a:schemeClr val="dk1"/>
                </a:solidFill>
                <a:latin typeface="Arial Narrow"/>
                <a:ea typeface="Arial Narrow"/>
                <a:cs typeface="Arial Narrow"/>
                <a:sym typeface="Arial Narrow"/>
              </a:rPr>
              <a:t>Safe Sport – </a:t>
            </a:r>
            <a:r>
              <a:rPr lang="en-US" sz="2000" u="sng" dirty="0">
                <a:solidFill>
                  <a:srgbClr val="0000FF"/>
                </a:solidFill>
                <a:latin typeface="Arial Narrow"/>
                <a:ea typeface="Arial Narrow"/>
                <a:cs typeface="Arial Narrow"/>
                <a:sym typeface="Arial Narrow"/>
                <a:hlinkClick r:id="rId3">
                  <a:extLst>
                    <a:ext uri="{A12FA001-AC4F-418D-AE19-62706E023703}">
                      <ahyp:hlinkClr xmlns:ahyp="http://schemas.microsoft.com/office/drawing/2018/hyperlinkcolor" val="tx"/>
                    </a:ext>
                  </a:extLst>
                </a:hlinkClick>
              </a:rPr>
              <a:t>safesport@ctswim.org</a:t>
            </a:r>
            <a:endParaRPr sz="2000" dirty="0">
              <a:solidFill>
                <a:schemeClr val="dk1"/>
              </a:solidFill>
              <a:latin typeface="Arial Narrow"/>
              <a:ea typeface="Arial Narrow"/>
              <a:cs typeface="Arial Narrow"/>
              <a:sym typeface="Arial Narrow"/>
            </a:endParaRPr>
          </a:p>
        </p:txBody>
      </p:sp>
      <p:sp>
        <p:nvSpPr>
          <p:cNvPr id="376" name="Google Shape;376;p22"/>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22"/>
          <p:cNvSpPr txBox="1">
            <a:spLocks noGrp="1"/>
          </p:cNvSpPr>
          <p:nvPr>
            <p:ph type="sldNum" idx="12"/>
          </p:nvPr>
        </p:nvSpPr>
        <p:spPr>
          <a:xfrm>
            <a:off x="8412988" y="6463728"/>
            <a:ext cx="206375" cy="190180"/>
          </a:xfrm>
          <a:prstGeom prst="rect">
            <a:avLst/>
          </a:prstGeom>
          <a:noFill/>
          <a:ln>
            <a:noFill/>
          </a:ln>
        </p:spPr>
        <p:txBody>
          <a:bodyPr spcFirstLastPara="1" wrap="square" lIns="0" tIns="0" rIns="0" bIns="0" anchor="t" anchorCtr="0">
            <a:spAutoFit/>
          </a:bodyPr>
          <a:lstStyle/>
          <a:p>
            <a:pPr marL="25400" lvl="0" indent="0" algn="l" rtl="0">
              <a:lnSpc>
                <a:spcPct val="103333"/>
              </a:lnSpc>
              <a:spcBef>
                <a:spcPts val="0"/>
              </a:spcBef>
              <a:spcAft>
                <a:spcPts val="0"/>
              </a:spcAft>
              <a:buNone/>
            </a:pPr>
            <a:r>
              <a:rPr lang="en-US" dirty="0"/>
              <a:t>2</a:t>
            </a:r>
            <a:endParaRPr dirty="0"/>
          </a:p>
        </p:txBody>
      </p:sp>
      <p:sp>
        <p:nvSpPr>
          <p:cNvPr id="380" name="Google Shape;380;p22"/>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2" name="TextBox 1">
            <a:extLst>
              <a:ext uri="{FF2B5EF4-FFF2-40B4-BE49-F238E27FC236}">
                <a16:creationId xmlns:a16="http://schemas.microsoft.com/office/drawing/2014/main" id="{1C8A9D61-5972-4EE9-A092-F4E274E1C578}"/>
              </a:ext>
            </a:extLst>
          </p:cNvPr>
          <p:cNvSpPr txBox="1"/>
          <p:nvPr/>
        </p:nvSpPr>
        <p:spPr>
          <a:xfrm>
            <a:off x="3987384" y="404735"/>
            <a:ext cx="4425604" cy="769441"/>
          </a:xfrm>
          <a:prstGeom prst="rect">
            <a:avLst/>
          </a:prstGeom>
          <a:noFill/>
        </p:spPr>
        <p:txBody>
          <a:bodyPr wrap="square" rtlCol="0">
            <a:spAutoFit/>
          </a:bodyPr>
          <a:lstStyle/>
          <a:p>
            <a:r>
              <a:rPr lang="en-US" sz="4400" dirty="0">
                <a:latin typeface="Arial Narrow" panose="020B0606020202030204" pitchFamily="34" charset="0"/>
              </a:rPr>
              <a:t>Safe Sport/MAAPP</a:t>
            </a:r>
          </a:p>
        </p:txBody>
      </p:sp>
      <p:sp>
        <p:nvSpPr>
          <p:cNvPr id="4" name="Google Shape;65;p1">
            <a:extLst>
              <a:ext uri="{FF2B5EF4-FFF2-40B4-BE49-F238E27FC236}">
                <a16:creationId xmlns:a16="http://schemas.microsoft.com/office/drawing/2014/main" id="{9EDBE592-2983-344B-F553-0393C96099DE}"/>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5" name="Google Shape;74;gd1248189b4_0_108">
            <a:extLst>
              <a:ext uri="{FF2B5EF4-FFF2-40B4-BE49-F238E27FC236}">
                <a16:creationId xmlns:a16="http://schemas.microsoft.com/office/drawing/2014/main" id="{DB8A9FA9-345C-943D-642C-B86CA677BD66}"/>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6" name="Google Shape;64;p1">
            <a:extLst>
              <a:ext uri="{FF2B5EF4-FFF2-40B4-BE49-F238E27FC236}">
                <a16:creationId xmlns:a16="http://schemas.microsoft.com/office/drawing/2014/main" id="{271480C2-4833-A771-A18C-F0777F8BB88D}"/>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7" name="Google Shape;65;p1">
            <a:extLst>
              <a:ext uri="{FF2B5EF4-FFF2-40B4-BE49-F238E27FC236}">
                <a16:creationId xmlns:a16="http://schemas.microsoft.com/office/drawing/2014/main" id="{6621BFB0-43DB-DDF8-CECE-4E5F7C4173EC}"/>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8" name="Picture 2" descr="Usa Swimming Logo Vector - ClipArt Best">
            <a:extLst>
              <a:ext uri="{FF2B5EF4-FFF2-40B4-BE49-F238E27FC236}">
                <a16:creationId xmlns:a16="http://schemas.microsoft.com/office/drawing/2014/main" id="{D6A301B6-2D6D-91EB-F1A4-4C34A6FDE5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ct swimming logo">
            <a:extLst>
              <a:ext uri="{FF2B5EF4-FFF2-40B4-BE49-F238E27FC236}">
                <a16:creationId xmlns:a16="http://schemas.microsoft.com/office/drawing/2014/main" id="{5A6487B0-A53F-CD61-E1F4-2DABF83FF9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434"/>
        <p:cNvGrpSpPr/>
        <p:nvPr/>
      </p:nvGrpSpPr>
      <p:grpSpPr>
        <a:xfrm>
          <a:off x="0" y="0"/>
          <a:ext cx="0" cy="0"/>
          <a:chOff x="0" y="0"/>
          <a:chExt cx="0" cy="0"/>
        </a:xfrm>
      </p:grpSpPr>
      <p:sp>
        <p:nvSpPr>
          <p:cNvPr id="435" name="Google Shape;435;gd71c4b7aec_0_72"/>
          <p:cNvSpPr txBox="1">
            <a:spLocks noGrp="1"/>
          </p:cNvSpPr>
          <p:nvPr>
            <p:ph type="title"/>
          </p:nvPr>
        </p:nvSpPr>
        <p:spPr>
          <a:xfrm>
            <a:off x="3527375" y="67575"/>
            <a:ext cx="5411400" cy="1183200"/>
          </a:xfrm>
          <a:prstGeom prst="rect">
            <a:avLst/>
          </a:prstGeom>
          <a:noFill/>
          <a:ln>
            <a:noFill/>
          </a:ln>
        </p:spPr>
        <p:txBody>
          <a:bodyPr spcFirstLastPara="1" wrap="square" lIns="0" tIns="13325" rIns="0" bIns="0" anchor="t" anchorCtr="0">
            <a:spAutoFit/>
          </a:bodyPr>
          <a:lstStyle/>
          <a:p>
            <a:pPr marL="0" lvl="0" indent="0" algn="ctr" rtl="0">
              <a:lnSpc>
                <a:spcPct val="100000"/>
              </a:lnSpc>
              <a:spcBef>
                <a:spcPts val="0"/>
              </a:spcBef>
              <a:spcAft>
                <a:spcPts val="0"/>
              </a:spcAft>
              <a:buNone/>
            </a:pPr>
            <a:r>
              <a:rPr lang="en-US" sz="3800"/>
              <a:t>Committee </a:t>
            </a:r>
            <a:endParaRPr sz="3800"/>
          </a:p>
          <a:p>
            <a:pPr marL="0" lvl="0" indent="0" algn="ctr" rtl="0">
              <a:lnSpc>
                <a:spcPct val="100000"/>
              </a:lnSpc>
              <a:spcBef>
                <a:spcPts val="0"/>
              </a:spcBef>
              <a:spcAft>
                <a:spcPts val="0"/>
              </a:spcAft>
              <a:buNone/>
            </a:pPr>
            <a:r>
              <a:rPr lang="en-US" sz="3800"/>
              <a:t>Expectation &amp; Duties</a:t>
            </a:r>
            <a:endParaRPr sz="3800"/>
          </a:p>
        </p:txBody>
      </p:sp>
      <p:sp>
        <p:nvSpPr>
          <p:cNvPr id="437" name="Google Shape;437;gd71c4b7aec_0_72"/>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gd71c4b7aec_0_72"/>
          <p:cNvSpPr txBox="1"/>
          <p:nvPr/>
        </p:nvSpPr>
        <p:spPr>
          <a:xfrm>
            <a:off x="3260883" y="5651703"/>
            <a:ext cx="3385200" cy="7740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Integrity	Sportsmanship	Excellence	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442" name="Google Shape;442;gd71c4b7aec_0_72"/>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443" name="Google Shape;443;gd71c4b7aec_0_72"/>
          <p:cNvSpPr txBox="1"/>
          <p:nvPr/>
        </p:nvSpPr>
        <p:spPr>
          <a:xfrm>
            <a:off x="487500" y="1465675"/>
            <a:ext cx="8351400" cy="4107300"/>
          </a:xfrm>
          <a:prstGeom prst="rect">
            <a:avLst/>
          </a:prstGeom>
          <a:noFill/>
          <a:ln>
            <a:noFill/>
          </a:ln>
        </p:spPr>
        <p:txBody>
          <a:bodyPr spcFirstLastPara="1" wrap="square" lIns="0" tIns="165100" rIns="0" bIns="0" anchor="t" anchorCtr="0">
            <a:spAutoFit/>
          </a:bodyPr>
          <a:lstStyle/>
          <a:p>
            <a:pPr marL="457200" marR="0" lvl="0" indent="-368300" algn="l" rtl="0">
              <a:lnSpc>
                <a:spcPct val="100000"/>
              </a:lnSpc>
              <a:spcBef>
                <a:spcPts val="0"/>
              </a:spcBef>
              <a:spcAft>
                <a:spcPts val="0"/>
              </a:spcAft>
              <a:buClr>
                <a:schemeClr val="dk1"/>
              </a:buClr>
              <a:buSzPts val="2200"/>
              <a:buFont typeface="Arial Narrow"/>
              <a:buChar char="●"/>
            </a:pPr>
            <a:r>
              <a:rPr lang="en-US" sz="2200" dirty="0">
                <a:solidFill>
                  <a:schemeClr val="dk1"/>
                </a:solidFill>
                <a:latin typeface="Arial Narrow"/>
                <a:ea typeface="Arial Narrow"/>
                <a:cs typeface="Arial Narrow"/>
                <a:sym typeface="Arial Narrow"/>
              </a:rPr>
              <a:t>Hold regular meetings.</a:t>
            </a:r>
            <a:endParaRPr sz="2200" dirty="0">
              <a:solidFill>
                <a:schemeClr val="dk1"/>
              </a:solidFill>
              <a:latin typeface="Arial Narrow"/>
              <a:ea typeface="Arial Narrow"/>
              <a:cs typeface="Arial Narrow"/>
              <a:sym typeface="Arial Narrow"/>
            </a:endParaRPr>
          </a:p>
          <a:p>
            <a:pPr marL="914400" marR="0" lvl="1" indent="-361950" algn="l" rtl="0">
              <a:lnSpc>
                <a:spcPct val="100000"/>
              </a:lnSpc>
              <a:spcBef>
                <a:spcPts val="0"/>
              </a:spcBef>
              <a:spcAft>
                <a:spcPts val="0"/>
              </a:spcAft>
              <a:buClr>
                <a:schemeClr val="dk1"/>
              </a:buClr>
              <a:buSzPts val="2100"/>
              <a:buFont typeface="Arial Narrow"/>
              <a:buChar char="○"/>
            </a:pPr>
            <a:r>
              <a:rPr lang="en-US" sz="2100" dirty="0">
                <a:solidFill>
                  <a:schemeClr val="dk1"/>
                </a:solidFill>
                <a:latin typeface="Arial Narrow"/>
                <a:ea typeface="Arial Narrow"/>
                <a:cs typeface="Arial Narrow"/>
                <a:sym typeface="Arial Narrow"/>
              </a:rPr>
              <a:t>Publish meeting date and time on </a:t>
            </a:r>
            <a:r>
              <a:rPr lang="en-US" sz="2100">
                <a:solidFill>
                  <a:schemeClr val="dk1"/>
                </a:solidFill>
                <a:latin typeface="Arial Narrow"/>
                <a:ea typeface="Arial Narrow"/>
                <a:cs typeface="Arial Narrow"/>
                <a:sym typeface="Arial Narrow"/>
              </a:rPr>
              <a:t>the website </a:t>
            </a:r>
            <a:r>
              <a:rPr lang="en-US" sz="2100" dirty="0">
                <a:solidFill>
                  <a:schemeClr val="dk1"/>
                </a:solidFill>
                <a:latin typeface="Arial Narrow"/>
                <a:ea typeface="Arial Narrow"/>
                <a:cs typeface="Arial Narrow"/>
                <a:sym typeface="Arial Narrow"/>
              </a:rPr>
              <a:t>prior to the meeting.</a:t>
            </a:r>
            <a:endParaRPr sz="2100" dirty="0">
              <a:solidFill>
                <a:schemeClr val="dk1"/>
              </a:solidFill>
              <a:latin typeface="Arial Narrow"/>
              <a:ea typeface="Arial Narrow"/>
              <a:cs typeface="Arial Narrow"/>
              <a:sym typeface="Arial Narrow"/>
            </a:endParaRPr>
          </a:p>
          <a:p>
            <a:pPr marL="914400" marR="0" lvl="1" indent="-361950" algn="l" rtl="0">
              <a:lnSpc>
                <a:spcPct val="100000"/>
              </a:lnSpc>
              <a:spcBef>
                <a:spcPts val="0"/>
              </a:spcBef>
              <a:spcAft>
                <a:spcPts val="0"/>
              </a:spcAft>
              <a:buClr>
                <a:schemeClr val="dk1"/>
              </a:buClr>
              <a:buSzPts val="2100"/>
              <a:buFont typeface="Arial Narrow"/>
              <a:buChar char="○"/>
            </a:pPr>
            <a:r>
              <a:rPr lang="en-US" sz="2100" dirty="0">
                <a:solidFill>
                  <a:schemeClr val="dk1"/>
                </a:solidFill>
                <a:latin typeface="Arial Narrow"/>
                <a:ea typeface="Arial Narrow"/>
                <a:cs typeface="Arial Narrow"/>
                <a:sym typeface="Arial Narrow"/>
              </a:rPr>
              <a:t>Publish agendas prior to the meeting, and minutes after the meeting to provide transparency for all decisions made or policy proposals.</a:t>
            </a:r>
            <a:endParaRPr sz="2100" dirty="0">
              <a:solidFill>
                <a:schemeClr val="dk1"/>
              </a:solidFill>
              <a:latin typeface="Arial Narrow"/>
              <a:ea typeface="Arial Narrow"/>
              <a:cs typeface="Arial Narrow"/>
              <a:sym typeface="Arial Narrow"/>
            </a:endParaRPr>
          </a:p>
          <a:p>
            <a:pPr marL="457200" lvl="0" indent="-368300" algn="l" rtl="0">
              <a:spcBef>
                <a:spcPts val="0"/>
              </a:spcBef>
              <a:spcAft>
                <a:spcPts val="0"/>
              </a:spcAft>
              <a:buClr>
                <a:schemeClr val="dk1"/>
              </a:buClr>
              <a:buSzPts val="2200"/>
              <a:buFont typeface="Arial Narrow"/>
              <a:buChar char="●"/>
            </a:pPr>
            <a:r>
              <a:rPr lang="en-US" sz="2200" dirty="0">
                <a:solidFill>
                  <a:schemeClr val="dk1"/>
                </a:solidFill>
                <a:latin typeface="Arial Narrow"/>
                <a:ea typeface="Arial Narrow"/>
                <a:cs typeface="Arial Narrow"/>
                <a:sym typeface="Arial Narrow"/>
              </a:rPr>
              <a:t>Implement policies and programs relevant to the Committee’s duties in the policy manual, bylaws, and committee charter/mandate.</a:t>
            </a:r>
            <a:endParaRPr sz="2200" dirty="0">
              <a:solidFill>
                <a:schemeClr val="dk1"/>
              </a:solidFill>
              <a:latin typeface="Arial Narrow"/>
              <a:ea typeface="Arial Narrow"/>
              <a:cs typeface="Arial Narrow"/>
              <a:sym typeface="Arial Narrow"/>
            </a:endParaRPr>
          </a:p>
          <a:p>
            <a:pPr marL="914400" lvl="1" indent="-361950" algn="l" rtl="0">
              <a:spcBef>
                <a:spcPts val="0"/>
              </a:spcBef>
              <a:spcAft>
                <a:spcPts val="0"/>
              </a:spcAft>
              <a:buClr>
                <a:schemeClr val="dk1"/>
              </a:buClr>
              <a:buSzPts val="2100"/>
              <a:buFont typeface="Arial Narrow"/>
              <a:buChar char="○"/>
            </a:pPr>
            <a:r>
              <a:rPr lang="en-US" sz="2100" dirty="0">
                <a:solidFill>
                  <a:schemeClr val="dk1"/>
                </a:solidFill>
                <a:latin typeface="Arial Narrow"/>
                <a:ea typeface="Arial Narrow"/>
                <a:cs typeface="Arial Narrow"/>
                <a:sym typeface="Arial Narrow"/>
              </a:rPr>
              <a:t>Prepare a yearly budget for the projects and administration of the committee (if applicable).</a:t>
            </a:r>
            <a:endParaRPr sz="2100" dirty="0">
              <a:solidFill>
                <a:schemeClr val="dk1"/>
              </a:solidFill>
              <a:latin typeface="Arial Narrow"/>
              <a:ea typeface="Arial Narrow"/>
              <a:cs typeface="Arial Narrow"/>
              <a:sym typeface="Arial Narrow"/>
            </a:endParaRPr>
          </a:p>
          <a:p>
            <a:pPr marL="914400" lvl="1" indent="-361950" algn="l" rtl="0">
              <a:spcBef>
                <a:spcPts val="0"/>
              </a:spcBef>
              <a:spcAft>
                <a:spcPts val="0"/>
              </a:spcAft>
              <a:buClr>
                <a:schemeClr val="dk1"/>
              </a:buClr>
              <a:buSzPts val="2100"/>
              <a:buFont typeface="Arial Narrow"/>
              <a:buChar char="○"/>
            </a:pPr>
            <a:r>
              <a:rPr lang="en-US" sz="2100" dirty="0">
                <a:solidFill>
                  <a:schemeClr val="dk1"/>
                </a:solidFill>
                <a:latin typeface="Arial Narrow"/>
                <a:ea typeface="Arial Narrow"/>
                <a:cs typeface="Arial Narrow"/>
                <a:sym typeface="Arial Narrow"/>
              </a:rPr>
              <a:t>Discuss, propose and implement policies and programs as applicable.</a:t>
            </a:r>
            <a:endParaRPr sz="2100" dirty="0">
              <a:solidFill>
                <a:schemeClr val="dk1"/>
              </a:solidFill>
              <a:latin typeface="Arial Narrow"/>
              <a:ea typeface="Arial Narrow"/>
              <a:cs typeface="Arial Narrow"/>
              <a:sym typeface="Arial Narrow"/>
            </a:endParaRPr>
          </a:p>
          <a:p>
            <a:pPr marL="457200" marR="0" lvl="0" indent="-368300" algn="l" rtl="0">
              <a:lnSpc>
                <a:spcPct val="100000"/>
              </a:lnSpc>
              <a:spcBef>
                <a:spcPts val="0"/>
              </a:spcBef>
              <a:spcAft>
                <a:spcPts val="0"/>
              </a:spcAft>
              <a:buClr>
                <a:schemeClr val="dk1"/>
              </a:buClr>
              <a:buSzPts val="2200"/>
              <a:buFont typeface="Arial Narrow"/>
              <a:buChar char="●"/>
            </a:pPr>
            <a:r>
              <a:rPr lang="en-US" sz="2200" dirty="0">
                <a:solidFill>
                  <a:schemeClr val="dk1"/>
                </a:solidFill>
                <a:latin typeface="Arial Narrow"/>
                <a:ea typeface="Arial Narrow"/>
                <a:cs typeface="Arial Narrow"/>
                <a:sym typeface="Arial Narrow"/>
              </a:rPr>
              <a:t>Create and atmosphere where all voices are included and valued.</a:t>
            </a:r>
            <a:endParaRPr sz="2200" dirty="0">
              <a:solidFill>
                <a:schemeClr val="dk1"/>
              </a:solidFill>
              <a:latin typeface="Arial Narrow"/>
              <a:ea typeface="Arial Narrow"/>
              <a:cs typeface="Arial Narrow"/>
              <a:sym typeface="Arial Narrow"/>
            </a:endParaRPr>
          </a:p>
          <a:p>
            <a:pPr marL="914400" marR="0" lvl="1" indent="-361950" algn="l" rtl="0">
              <a:lnSpc>
                <a:spcPct val="100000"/>
              </a:lnSpc>
              <a:spcBef>
                <a:spcPts val="0"/>
              </a:spcBef>
              <a:spcAft>
                <a:spcPts val="0"/>
              </a:spcAft>
              <a:buClr>
                <a:schemeClr val="dk1"/>
              </a:buClr>
              <a:buSzPts val="2100"/>
              <a:buFont typeface="Arial Narrow"/>
              <a:buChar char="○"/>
            </a:pPr>
            <a:r>
              <a:rPr lang="en-US" sz="2100" dirty="0">
                <a:solidFill>
                  <a:schemeClr val="dk1"/>
                </a:solidFill>
                <a:latin typeface="Arial Narrow"/>
                <a:ea typeface="Arial Narrow"/>
                <a:cs typeface="Arial Narrow"/>
                <a:sym typeface="Arial Narrow"/>
              </a:rPr>
              <a:t>Include a diverse group of stakeholders.</a:t>
            </a:r>
            <a:endParaRPr sz="2100" dirty="0">
              <a:solidFill>
                <a:schemeClr val="dk1"/>
              </a:solidFill>
              <a:latin typeface="Arial Narrow"/>
              <a:ea typeface="Arial Narrow"/>
              <a:cs typeface="Arial Narrow"/>
              <a:sym typeface="Arial Narrow"/>
            </a:endParaRPr>
          </a:p>
          <a:p>
            <a:pPr marL="914400" marR="0" lvl="1" indent="-361950" algn="l" rtl="0">
              <a:lnSpc>
                <a:spcPct val="100000"/>
              </a:lnSpc>
              <a:spcBef>
                <a:spcPts val="0"/>
              </a:spcBef>
              <a:spcAft>
                <a:spcPts val="0"/>
              </a:spcAft>
              <a:buClr>
                <a:schemeClr val="dk1"/>
              </a:buClr>
              <a:buSzPts val="2100"/>
              <a:buFont typeface="Arial Narrow"/>
              <a:buChar char="○"/>
            </a:pPr>
            <a:r>
              <a:rPr lang="en-US" sz="2100" dirty="0">
                <a:solidFill>
                  <a:schemeClr val="dk1"/>
                </a:solidFill>
                <a:latin typeface="Arial Narrow"/>
                <a:ea typeface="Arial Narrow"/>
                <a:cs typeface="Arial Narrow"/>
                <a:sym typeface="Arial Narrow"/>
              </a:rPr>
              <a:t>Include at least 20% athlete representation.</a:t>
            </a:r>
            <a:endParaRPr sz="2100" dirty="0">
              <a:solidFill>
                <a:schemeClr val="dk1"/>
              </a:solidFill>
              <a:latin typeface="Arial Narrow"/>
              <a:ea typeface="Arial Narrow"/>
              <a:cs typeface="Arial Narrow"/>
              <a:sym typeface="Arial Narrow"/>
            </a:endParaRPr>
          </a:p>
        </p:txBody>
      </p:sp>
      <p:sp>
        <p:nvSpPr>
          <p:cNvPr id="3" name="Google Shape;65;p1">
            <a:extLst>
              <a:ext uri="{FF2B5EF4-FFF2-40B4-BE49-F238E27FC236}">
                <a16:creationId xmlns:a16="http://schemas.microsoft.com/office/drawing/2014/main" id="{4314D361-39A0-1EE5-5275-C49126AF4435}"/>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6D110FA2-976A-0AAD-8BE4-83AB49DE931C}"/>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B6AB368E-BFDC-57D5-B217-E10E34F886FC}"/>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1D0396EC-A7AB-4635-60B5-88595AB8053C}"/>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sp>
        <p:nvSpPr>
          <p:cNvPr id="8" name="Slide Number Placeholder 7">
            <a:extLst>
              <a:ext uri="{FF2B5EF4-FFF2-40B4-BE49-F238E27FC236}">
                <a16:creationId xmlns:a16="http://schemas.microsoft.com/office/drawing/2014/main" id="{81DBB716-E802-4D18-1E48-6AB8C88AFDA2}"/>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19</a:t>
            </a:fld>
            <a:endParaRPr lang="en-US"/>
          </a:p>
        </p:txBody>
      </p:sp>
      <p:pic>
        <p:nvPicPr>
          <p:cNvPr id="2" name="Picture 2" descr="Usa Swimming Logo Vector - ClipArt Best">
            <a:extLst>
              <a:ext uri="{FF2B5EF4-FFF2-40B4-BE49-F238E27FC236}">
                <a16:creationId xmlns:a16="http://schemas.microsoft.com/office/drawing/2014/main" id="{2F39C212-4922-2B92-973C-0E23C9507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ct swimming logo">
            <a:extLst>
              <a:ext uri="{FF2B5EF4-FFF2-40B4-BE49-F238E27FC236}">
                <a16:creationId xmlns:a16="http://schemas.microsoft.com/office/drawing/2014/main" id="{4E6DDF58-5541-5437-DA3C-5542E71F5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0"/>
        <p:cNvGrpSpPr/>
        <p:nvPr/>
      </p:nvGrpSpPr>
      <p:grpSpPr>
        <a:xfrm>
          <a:off x="0" y="0"/>
          <a:ext cx="0" cy="0"/>
          <a:chOff x="0" y="0"/>
          <a:chExt cx="0" cy="0"/>
        </a:xfrm>
      </p:grpSpPr>
      <p:sp>
        <p:nvSpPr>
          <p:cNvPr id="72" name="Google Shape;72;gd1248189b4_0_108"/>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gd1248189b4_0_108"/>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76" name="Google Shape;76;gd1248189b4_0_108"/>
          <p:cNvSpPr txBox="1"/>
          <p:nvPr/>
        </p:nvSpPr>
        <p:spPr>
          <a:xfrm>
            <a:off x="937425" y="1756425"/>
            <a:ext cx="7144200" cy="263145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700" dirty="0">
                <a:latin typeface="Arial Narrow"/>
                <a:ea typeface="Arial Narrow"/>
                <a:cs typeface="Arial Narrow"/>
                <a:sym typeface="Arial Narrow"/>
              </a:rPr>
              <a:t>Introductions</a:t>
            </a:r>
            <a:endParaRPr sz="3700" dirty="0">
              <a:latin typeface="Arial Narrow"/>
              <a:ea typeface="Arial Narrow"/>
              <a:cs typeface="Arial Narrow"/>
              <a:sym typeface="Arial Narrow"/>
            </a:endParaRPr>
          </a:p>
          <a:p>
            <a:pPr lvl="0" algn="ctr" rtl="0">
              <a:spcBef>
                <a:spcPts val="0"/>
              </a:spcBef>
              <a:spcAft>
                <a:spcPts val="0"/>
              </a:spcAft>
              <a:buSzPts val="3600"/>
            </a:pPr>
            <a:endParaRPr lang="en-US" sz="3600" dirty="0">
              <a:latin typeface="Arial Narrow"/>
              <a:ea typeface="Arial Narrow"/>
              <a:cs typeface="Arial Narrow"/>
              <a:sym typeface="Arial Narrow"/>
            </a:endParaRPr>
          </a:p>
          <a:p>
            <a:pPr lvl="0" algn="ctr" rtl="0">
              <a:spcBef>
                <a:spcPts val="0"/>
              </a:spcBef>
              <a:spcAft>
                <a:spcPts val="0"/>
              </a:spcAft>
              <a:buSzPts val="3600"/>
            </a:pPr>
            <a:r>
              <a:rPr lang="en-US" sz="3600" dirty="0">
                <a:latin typeface="Arial Narrow"/>
                <a:ea typeface="Arial Narrow"/>
                <a:cs typeface="Arial Narrow"/>
                <a:sym typeface="Arial Narrow"/>
              </a:rPr>
              <a:t>Name</a:t>
            </a:r>
            <a:endParaRPr sz="3600" dirty="0">
              <a:latin typeface="Arial Narrow"/>
              <a:ea typeface="Arial Narrow"/>
              <a:cs typeface="Arial Narrow"/>
              <a:sym typeface="Arial Narrow"/>
            </a:endParaRPr>
          </a:p>
          <a:p>
            <a:pPr lvl="0" algn="ctr" rtl="0">
              <a:spcBef>
                <a:spcPts val="0"/>
              </a:spcBef>
              <a:spcAft>
                <a:spcPts val="0"/>
              </a:spcAft>
              <a:buSzPts val="3600"/>
            </a:pPr>
            <a:r>
              <a:rPr lang="en-US" sz="3600" dirty="0">
                <a:latin typeface="Arial Narrow"/>
                <a:ea typeface="Arial Narrow"/>
                <a:cs typeface="Arial Narrow"/>
                <a:sym typeface="Arial Narrow"/>
              </a:rPr>
              <a:t>Role on the Board</a:t>
            </a:r>
            <a:endParaRPr sz="3600" dirty="0">
              <a:latin typeface="Arial Narrow"/>
              <a:ea typeface="Arial Narrow"/>
              <a:cs typeface="Arial Narrow"/>
              <a:sym typeface="Arial Narrow"/>
            </a:endParaRPr>
          </a:p>
          <a:p>
            <a:pPr marL="0" lvl="0" indent="0" algn="l" rtl="0">
              <a:spcBef>
                <a:spcPts val="0"/>
              </a:spcBef>
              <a:spcAft>
                <a:spcPts val="0"/>
              </a:spcAft>
              <a:buNone/>
            </a:pPr>
            <a:r>
              <a:rPr lang="en-US" dirty="0">
                <a:latin typeface="Arial Narrow"/>
                <a:ea typeface="Arial Narrow"/>
                <a:cs typeface="Arial Narrow"/>
                <a:sym typeface="Arial Narrow"/>
              </a:rPr>
              <a:t>	</a:t>
            </a:r>
            <a:endParaRPr dirty="0">
              <a:latin typeface="Arial Narrow"/>
              <a:ea typeface="Arial Narrow"/>
              <a:cs typeface="Arial Narrow"/>
              <a:sym typeface="Arial Narrow"/>
            </a:endParaRPr>
          </a:p>
        </p:txBody>
      </p:sp>
      <p:sp>
        <p:nvSpPr>
          <p:cNvPr id="77" name="Google Shape;77;gd1248189b4_0_108"/>
          <p:cNvSpPr txBox="1">
            <a:spLocks noGrp="1"/>
          </p:cNvSpPr>
          <p:nvPr>
            <p:ph type="title" idx="4294967295"/>
          </p:nvPr>
        </p:nvSpPr>
        <p:spPr>
          <a:xfrm>
            <a:off x="4200350" y="372363"/>
            <a:ext cx="3826200" cy="690600"/>
          </a:xfrm>
          <a:prstGeom prst="rect">
            <a:avLst/>
          </a:prstGeom>
          <a:noFill/>
          <a:ln>
            <a:noFill/>
          </a:ln>
        </p:spPr>
        <p:txBody>
          <a:bodyPr spcFirstLastPara="1" wrap="square" lIns="0" tIns="13325" rIns="0" bIns="0" anchor="t" anchorCtr="0">
            <a:spAutoFit/>
          </a:bodyPr>
          <a:lstStyle/>
          <a:p>
            <a:pPr marL="12700" lvl="0" indent="0" algn="ctr" rtl="0">
              <a:lnSpc>
                <a:spcPct val="100000"/>
              </a:lnSpc>
              <a:spcBef>
                <a:spcPts val="0"/>
              </a:spcBef>
              <a:spcAft>
                <a:spcPts val="0"/>
              </a:spcAft>
              <a:buNone/>
            </a:pPr>
            <a:r>
              <a:rPr lang="en-US" dirty="0"/>
              <a:t>Welcome</a:t>
            </a:r>
            <a:endParaRPr dirty="0"/>
          </a:p>
        </p:txBody>
      </p:sp>
      <p:sp>
        <p:nvSpPr>
          <p:cNvPr id="2" name="Google Shape;64;p1">
            <a:extLst>
              <a:ext uri="{FF2B5EF4-FFF2-40B4-BE49-F238E27FC236}">
                <a16:creationId xmlns:a16="http://schemas.microsoft.com/office/drawing/2014/main" id="{C7ACFE9B-9876-1567-EE43-83AA8C686DA8}"/>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3" name="Google Shape;65;p1">
            <a:extLst>
              <a:ext uri="{FF2B5EF4-FFF2-40B4-BE49-F238E27FC236}">
                <a16:creationId xmlns:a16="http://schemas.microsoft.com/office/drawing/2014/main" id="{66E85535-6F26-A897-DFC2-AC168F3AA767}"/>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4" name="Picture 2" descr="Usa Swimming Logo Vector - ClipArt Best">
            <a:extLst>
              <a:ext uri="{FF2B5EF4-FFF2-40B4-BE49-F238E27FC236}">
                <a16:creationId xmlns:a16="http://schemas.microsoft.com/office/drawing/2014/main" id="{A7A505B3-EE6E-93BA-36C8-16FC8A480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ct swimming logo">
            <a:extLst>
              <a:ext uri="{FF2B5EF4-FFF2-40B4-BE49-F238E27FC236}">
                <a16:creationId xmlns:a16="http://schemas.microsoft.com/office/drawing/2014/main" id="{DB7FA4BA-96D2-0DD0-F215-EF57C0989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630" y="167835"/>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E17DE74B-F6EC-81A5-ADEE-071E5E308991}"/>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419"/>
        <p:cNvGrpSpPr/>
        <p:nvPr/>
      </p:nvGrpSpPr>
      <p:grpSpPr>
        <a:xfrm>
          <a:off x="0" y="0"/>
          <a:ext cx="0" cy="0"/>
          <a:chOff x="0" y="0"/>
          <a:chExt cx="0" cy="0"/>
        </a:xfrm>
      </p:grpSpPr>
      <p:sp>
        <p:nvSpPr>
          <p:cNvPr id="420" name="Google Shape;420;p25"/>
          <p:cNvSpPr txBox="1">
            <a:spLocks noGrp="1"/>
          </p:cNvSpPr>
          <p:nvPr>
            <p:ph type="title"/>
          </p:nvPr>
        </p:nvSpPr>
        <p:spPr>
          <a:xfrm>
            <a:off x="3527375" y="372375"/>
            <a:ext cx="53949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dirty="0"/>
              <a:t>The Value of Committees</a:t>
            </a:r>
            <a:endParaRPr dirty="0"/>
          </a:p>
        </p:txBody>
      </p:sp>
      <p:sp>
        <p:nvSpPr>
          <p:cNvPr id="422" name="Google Shape;422;p25"/>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25"/>
          <p:cNvSpPr txBox="1"/>
          <p:nvPr/>
        </p:nvSpPr>
        <p:spPr>
          <a:xfrm>
            <a:off x="3260883" y="5651703"/>
            <a:ext cx="3385185" cy="774065"/>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Integrity	Sportsmanship	Excellence	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426" name="Google Shape;426;p25"/>
          <p:cNvSpPr txBox="1"/>
          <p:nvPr/>
        </p:nvSpPr>
        <p:spPr>
          <a:xfrm>
            <a:off x="487675" y="1477025"/>
            <a:ext cx="5641800" cy="2644800"/>
          </a:xfrm>
          <a:prstGeom prst="rect">
            <a:avLst/>
          </a:prstGeom>
          <a:noFill/>
          <a:ln>
            <a:noFill/>
          </a:ln>
        </p:spPr>
        <p:txBody>
          <a:bodyPr spcFirstLastPara="1" wrap="square" lIns="0" tIns="165100" rIns="0" bIns="0" anchor="t" anchorCtr="0">
            <a:spAutoFit/>
          </a:bodyPr>
          <a:lstStyle/>
          <a:p>
            <a:pPr marL="457200" marR="0" lvl="0" indent="-387350" algn="l" rtl="0">
              <a:lnSpc>
                <a:spcPct val="100000"/>
              </a:lnSpc>
              <a:spcBef>
                <a:spcPts val="0"/>
              </a:spcBef>
              <a:spcAft>
                <a:spcPts val="0"/>
              </a:spcAft>
              <a:buClr>
                <a:schemeClr val="dk1"/>
              </a:buClr>
              <a:buSzPts val="2500"/>
              <a:buFont typeface="Arial Narrow"/>
              <a:buChar char="●"/>
            </a:pPr>
            <a:r>
              <a:rPr lang="en-US" sz="2400" dirty="0">
                <a:solidFill>
                  <a:schemeClr val="dk1"/>
                </a:solidFill>
                <a:latin typeface="Arial Narrow"/>
                <a:ea typeface="Arial Narrow"/>
                <a:cs typeface="Arial Narrow"/>
                <a:sym typeface="Arial Narrow"/>
              </a:rPr>
              <a:t>Many hands makes light work for all!</a:t>
            </a:r>
          </a:p>
          <a:p>
            <a:pPr marL="457200" marR="0" lvl="0" indent="-387350" algn="l" rtl="0">
              <a:lnSpc>
                <a:spcPct val="100000"/>
              </a:lnSpc>
              <a:spcBef>
                <a:spcPts val="0"/>
              </a:spcBef>
              <a:spcAft>
                <a:spcPts val="0"/>
              </a:spcAft>
              <a:buClr>
                <a:schemeClr val="dk1"/>
              </a:buClr>
              <a:buSzPts val="2500"/>
              <a:buFont typeface="Arial Narrow"/>
              <a:buChar char="●"/>
            </a:pPr>
            <a:r>
              <a:rPr lang="en-US" sz="2400" dirty="0">
                <a:solidFill>
                  <a:schemeClr val="dk1"/>
                </a:solidFill>
                <a:latin typeface="Arial Narrow"/>
                <a:ea typeface="Arial Narrow"/>
                <a:cs typeface="Arial Narrow"/>
                <a:sym typeface="Arial Narrow"/>
              </a:rPr>
              <a:t>Opportunity to hear from and involve a number of stakeholders:</a:t>
            </a:r>
            <a:endParaRPr sz="2400" dirty="0">
              <a:solidFill>
                <a:schemeClr val="dk1"/>
              </a:solidFill>
              <a:latin typeface="Arial Narrow"/>
              <a:ea typeface="Arial Narrow"/>
              <a:cs typeface="Arial Narrow"/>
              <a:sym typeface="Arial Narrow"/>
            </a:endParaRPr>
          </a:p>
          <a:p>
            <a:pPr marL="742950" marR="0" lvl="1" indent="-368300" algn="l" rtl="0">
              <a:lnSpc>
                <a:spcPct val="100000"/>
              </a:lnSpc>
              <a:spcBef>
                <a:spcPts val="0"/>
              </a:spcBef>
              <a:spcAft>
                <a:spcPts val="0"/>
              </a:spcAft>
              <a:buClr>
                <a:schemeClr val="dk1"/>
              </a:buClr>
              <a:buSzPts val="2200"/>
              <a:buFont typeface="Arial Narrow"/>
              <a:buChar char="○"/>
            </a:pPr>
            <a:r>
              <a:rPr lang="en-US" sz="2200" dirty="0">
                <a:solidFill>
                  <a:schemeClr val="dk1"/>
                </a:solidFill>
                <a:latin typeface="Arial Narrow"/>
                <a:ea typeface="Arial Narrow"/>
                <a:cs typeface="Arial Narrow"/>
                <a:sym typeface="Arial Narrow"/>
              </a:rPr>
              <a:t>Athletes, coaches, officials, parents, other non-athletes</a:t>
            </a:r>
            <a:endParaRPr sz="2200" dirty="0">
              <a:solidFill>
                <a:schemeClr val="dk1"/>
              </a:solidFill>
              <a:latin typeface="Arial Narrow"/>
              <a:ea typeface="Arial Narrow"/>
              <a:cs typeface="Arial Narrow"/>
              <a:sym typeface="Arial Narrow"/>
            </a:endParaRPr>
          </a:p>
          <a:p>
            <a:pPr marL="742950" marR="0" lvl="1" indent="-368300" algn="l" rtl="0">
              <a:lnSpc>
                <a:spcPct val="100000"/>
              </a:lnSpc>
              <a:spcBef>
                <a:spcPts val="0"/>
              </a:spcBef>
              <a:spcAft>
                <a:spcPts val="0"/>
              </a:spcAft>
              <a:buClr>
                <a:schemeClr val="dk1"/>
              </a:buClr>
              <a:buSzPts val="2200"/>
              <a:buFont typeface="Arial Narrow"/>
              <a:buChar char="○"/>
            </a:pPr>
            <a:r>
              <a:rPr lang="en-US" sz="2200" dirty="0">
                <a:solidFill>
                  <a:schemeClr val="dk1"/>
                </a:solidFill>
                <a:latin typeface="Arial Narrow"/>
                <a:ea typeface="Arial Narrow"/>
                <a:cs typeface="Arial Narrow"/>
                <a:sym typeface="Arial Narrow"/>
              </a:rPr>
              <a:t>Small clubs, big clubs,  from around the LSC</a:t>
            </a:r>
            <a:endParaRPr sz="2200" dirty="0">
              <a:solidFill>
                <a:schemeClr val="dk1"/>
              </a:solidFill>
              <a:latin typeface="Arial Narrow"/>
              <a:ea typeface="Arial Narrow"/>
              <a:cs typeface="Arial Narrow"/>
              <a:sym typeface="Arial Narrow"/>
            </a:endParaRPr>
          </a:p>
          <a:p>
            <a:pPr marL="742950" marR="0" lvl="1" indent="-368300" algn="l" rtl="0">
              <a:lnSpc>
                <a:spcPct val="100000"/>
              </a:lnSpc>
              <a:spcBef>
                <a:spcPts val="0"/>
              </a:spcBef>
              <a:spcAft>
                <a:spcPts val="0"/>
              </a:spcAft>
              <a:buClr>
                <a:schemeClr val="dk1"/>
              </a:buClr>
              <a:buSzPts val="2200"/>
              <a:buFont typeface="Arial Narrow"/>
              <a:buChar char="○"/>
            </a:pPr>
            <a:r>
              <a:rPr lang="en-US" sz="2200" dirty="0">
                <a:solidFill>
                  <a:schemeClr val="dk1"/>
                </a:solidFill>
                <a:latin typeface="Arial Narrow"/>
                <a:ea typeface="Arial Narrow"/>
                <a:cs typeface="Arial Narrow"/>
                <a:sym typeface="Arial Narrow"/>
              </a:rPr>
              <a:t>Socioeconomic, racial, and gender diversity</a:t>
            </a:r>
            <a:endParaRPr sz="2400" dirty="0">
              <a:solidFill>
                <a:schemeClr val="dk1"/>
              </a:solidFill>
              <a:latin typeface="Arial Narrow"/>
              <a:ea typeface="Arial Narrow"/>
              <a:cs typeface="Arial Narrow"/>
              <a:sym typeface="Arial Narrow"/>
            </a:endParaRPr>
          </a:p>
        </p:txBody>
      </p:sp>
      <p:sp>
        <p:nvSpPr>
          <p:cNvPr id="428" name="Google Shape;428;p25"/>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429" name="Google Shape;429;p25"/>
          <p:cNvSpPr txBox="1"/>
          <p:nvPr/>
        </p:nvSpPr>
        <p:spPr>
          <a:xfrm>
            <a:off x="487675" y="3920050"/>
            <a:ext cx="8286300" cy="1644300"/>
          </a:xfrm>
          <a:prstGeom prst="rect">
            <a:avLst/>
          </a:prstGeom>
          <a:noFill/>
          <a:ln>
            <a:noFill/>
          </a:ln>
        </p:spPr>
        <p:txBody>
          <a:bodyPr spcFirstLastPara="1" wrap="square" lIns="0" tIns="165100" rIns="0" bIns="0" anchor="t" anchorCtr="0">
            <a:spAutoFit/>
          </a:bodyPr>
          <a:lstStyle/>
          <a:p>
            <a:pPr marL="457200" marR="0" lvl="0" indent="-381000" algn="l" rtl="0">
              <a:lnSpc>
                <a:spcPct val="100000"/>
              </a:lnSpc>
              <a:spcBef>
                <a:spcPts val="0"/>
              </a:spcBef>
              <a:spcAft>
                <a:spcPts val="0"/>
              </a:spcAft>
              <a:buClr>
                <a:schemeClr val="dk1"/>
              </a:buClr>
              <a:buSzPts val="2400"/>
              <a:buFont typeface="Arial Narrow"/>
              <a:buChar char="●"/>
            </a:pPr>
            <a:r>
              <a:rPr lang="en-US" sz="2400">
                <a:solidFill>
                  <a:schemeClr val="dk1"/>
                </a:solidFill>
                <a:latin typeface="Arial Narrow"/>
                <a:ea typeface="Arial Narrow"/>
                <a:cs typeface="Arial Narrow"/>
                <a:sym typeface="Arial Narrow"/>
              </a:rPr>
              <a:t>Vetting of proposals and ideas for details and unintended consequences prior to Board discussion and implementation.</a:t>
            </a:r>
            <a:endParaRPr sz="2400">
              <a:solidFill>
                <a:schemeClr val="dk1"/>
              </a:solidFill>
              <a:latin typeface="Arial Narrow"/>
              <a:ea typeface="Arial Narrow"/>
              <a:cs typeface="Arial Narrow"/>
              <a:sym typeface="Arial Narrow"/>
            </a:endParaRPr>
          </a:p>
          <a:p>
            <a:pPr marL="457200" marR="0" lvl="0" indent="-381000" algn="l" rtl="0">
              <a:lnSpc>
                <a:spcPct val="100000"/>
              </a:lnSpc>
              <a:spcBef>
                <a:spcPts val="0"/>
              </a:spcBef>
              <a:spcAft>
                <a:spcPts val="0"/>
              </a:spcAft>
              <a:buClr>
                <a:schemeClr val="dk1"/>
              </a:buClr>
              <a:buSzPts val="2400"/>
              <a:buFont typeface="Arial Narrow"/>
              <a:buChar char="●"/>
            </a:pPr>
            <a:r>
              <a:rPr lang="en-US" sz="2400">
                <a:solidFill>
                  <a:schemeClr val="dk1"/>
                </a:solidFill>
                <a:latin typeface="Arial Narrow"/>
                <a:ea typeface="Arial Narrow"/>
                <a:cs typeface="Arial Narrow"/>
                <a:sym typeface="Arial Narrow"/>
              </a:rPr>
              <a:t>Opportunity to mentor and develop future LSC leaders.</a:t>
            </a:r>
            <a:endParaRPr sz="2400">
              <a:solidFill>
                <a:schemeClr val="dk1"/>
              </a:solidFill>
              <a:latin typeface="Arial Narrow"/>
              <a:ea typeface="Arial Narrow"/>
              <a:cs typeface="Arial Narrow"/>
              <a:sym typeface="Arial Narrow"/>
            </a:endParaRPr>
          </a:p>
          <a:p>
            <a:pPr marL="457200" marR="0" lvl="0" indent="-381000" algn="l" rtl="0">
              <a:lnSpc>
                <a:spcPct val="100000"/>
              </a:lnSpc>
              <a:spcBef>
                <a:spcPts val="0"/>
              </a:spcBef>
              <a:spcAft>
                <a:spcPts val="0"/>
              </a:spcAft>
              <a:buClr>
                <a:schemeClr val="dk1"/>
              </a:buClr>
              <a:buSzPts val="2400"/>
              <a:buFont typeface="Arial Narrow"/>
              <a:buChar char="●"/>
            </a:pPr>
            <a:r>
              <a:rPr lang="en-US" sz="2400">
                <a:solidFill>
                  <a:schemeClr val="dk1"/>
                </a:solidFill>
                <a:latin typeface="Arial Narrow"/>
                <a:ea typeface="Arial Narrow"/>
                <a:cs typeface="Arial Narrow"/>
                <a:sym typeface="Arial Narrow"/>
              </a:rPr>
              <a:t>Athletes - don’t be afraid to ask questions and speak up in meetings!</a:t>
            </a:r>
            <a:endParaRPr sz="2400">
              <a:solidFill>
                <a:schemeClr val="dk1"/>
              </a:solidFill>
              <a:latin typeface="Arial Narrow"/>
              <a:ea typeface="Arial Narrow"/>
              <a:cs typeface="Arial Narrow"/>
              <a:sym typeface="Arial Narrow"/>
            </a:endParaRPr>
          </a:p>
        </p:txBody>
      </p:sp>
      <p:pic>
        <p:nvPicPr>
          <p:cNvPr id="430" name="Google Shape;430;p25"/>
          <p:cNvPicPr preferRelativeResize="0"/>
          <p:nvPr/>
        </p:nvPicPr>
        <p:blipFill>
          <a:blip r:embed="rId3">
            <a:alphaModFix/>
          </a:blip>
          <a:stretch>
            <a:fillRect/>
          </a:stretch>
        </p:blipFill>
        <p:spPr>
          <a:xfrm>
            <a:off x="6269300" y="1680225"/>
            <a:ext cx="2647950" cy="2362200"/>
          </a:xfrm>
          <a:prstGeom prst="rect">
            <a:avLst/>
          </a:prstGeom>
          <a:noFill/>
          <a:ln>
            <a:noFill/>
          </a:ln>
        </p:spPr>
      </p:pic>
      <p:sp>
        <p:nvSpPr>
          <p:cNvPr id="3" name="Google Shape;65;p1">
            <a:extLst>
              <a:ext uri="{FF2B5EF4-FFF2-40B4-BE49-F238E27FC236}">
                <a16:creationId xmlns:a16="http://schemas.microsoft.com/office/drawing/2014/main" id="{302A3A87-C1F8-75E0-7CB0-7181F92687EB}"/>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576B9D7A-2A22-8660-CB68-983AF1D4A0DA}"/>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D6359CF3-3819-71A3-BE43-34B25F04BD8F}"/>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B705530A-7808-B82A-D304-66368EB2E164}"/>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EBE319E3-B089-456C-942D-9F802771F3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ct swimming logo">
            <a:extLst>
              <a:ext uri="{FF2B5EF4-FFF2-40B4-BE49-F238E27FC236}">
                <a16:creationId xmlns:a16="http://schemas.microsoft.com/office/drawing/2014/main" id="{F76144AD-8D4D-38F6-E26A-29B9ED1842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747EC7D0-302C-D384-376A-25200F7C0433}"/>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59"/>
        <p:cNvGrpSpPr/>
        <p:nvPr/>
      </p:nvGrpSpPr>
      <p:grpSpPr>
        <a:xfrm>
          <a:off x="0" y="0"/>
          <a:ext cx="0" cy="0"/>
          <a:chOff x="0" y="0"/>
          <a:chExt cx="0" cy="0"/>
        </a:xfrm>
      </p:grpSpPr>
      <p:sp useBgFill="1">
        <p:nvSpPr>
          <p:cNvPr id="463" name="Rectangle 8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Google Shape;460;gd0574f182f_1_6"/>
          <p:cNvSpPr txBox="1">
            <a:spLocks noGrp="1"/>
          </p:cNvSpPr>
          <p:nvPr>
            <p:ph type="title"/>
          </p:nvPr>
        </p:nvSpPr>
        <p:spPr>
          <a:xfrm>
            <a:off x="4509525" y="220014"/>
            <a:ext cx="4267200" cy="545613"/>
          </a:xfrm>
          <a:prstGeom prst="rect">
            <a:avLst/>
          </a:prstGeom>
        </p:spPr>
        <p:txBody>
          <a:bodyPr spcFirstLastPara="1" vert="horz" lIns="91440" tIns="45720" rIns="91440" bIns="45720" rtlCol="0" anchor="b" anchorCtr="0">
            <a:normAutofit fontScale="90000"/>
          </a:bodyPr>
          <a:lstStyle/>
          <a:p>
            <a:pPr marL="0" lvl="0" indent="0" algn="l">
              <a:lnSpc>
                <a:spcPct val="90000"/>
              </a:lnSpc>
              <a:spcBef>
                <a:spcPct val="0"/>
              </a:spcBef>
              <a:spcAft>
                <a:spcPts val="0"/>
              </a:spcAft>
            </a:pPr>
            <a:r>
              <a:rPr lang="en-US" kern="1200" dirty="0">
                <a:solidFill>
                  <a:schemeClr val="tx1"/>
                </a:solidFill>
                <a:latin typeface="Arial Narrow" panose="020B0606020202030204" pitchFamily="34" charset="0"/>
                <a:ea typeface="+mj-ea"/>
                <a:cs typeface="+mj-cs"/>
              </a:rPr>
              <a:t>Additional Resources</a:t>
            </a:r>
          </a:p>
        </p:txBody>
      </p:sp>
      <p:pic>
        <p:nvPicPr>
          <p:cNvPr id="3" name="Picture 2" descr="A picture containing clipart&#10;&#10;Description automatically generated">
            <a:extLst>
              <a:ext uri="{FF2B5EF4-FFF2-40B4-BE49-F238E27FC236}">
                <a16:creationId xmlns:a16="http://schemas.microsoft.com/office/drawing/2014/main" id="{C72850FC-9C05-4F9A-BF29-259BF41B13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2462" y="2689018"/>
            <a:ext cx="4094226" cy="2026641"/>
          </a:xfrm>
          <a:prstGeom prst="rect">
            <a:avLst/>
          </a:prstGeom>
        </p:spPr>
      </p:pic>
      <p:sp>
        <p:nvSpPr>
          <p:cNvPr id="464"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346"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Google Shape;461;gd0574f182f_1_6"/>
          <p:cNvSpPr txBox="1">
            <a:spLocks noGrp="1"/>
          </p:cNvSpPr>
          <p:nvPr>
            <p:ph type="body" idx="1"/>
          </p:nvPr>
        </p:nvSpPr>
        <p:spPr>
          <a:xfrm>
            <a:off x="242325" y="1544857"/>
            <a:ext cx="4329675" cy="3550789"/>
          </a:xfrm>
          <a:prstGeom prst="rect">
            <a:avLst/>
          </a:prstGeom>
        </p:spPr>
        <p:txBody>
          <a:bodyPr spcFirstLastPara="1" vert="horz" lIns="91440" tIns="45720" rIns="91440" bIns="45720" rtlCol="0" anchor="t" anchorCtr="0">
            <a:noAutofit/>
          </a:bodyPr>
          <a:lstStyle/>
          <a:p>
            <a:pPr marL="285750" lvl="0">
              <a:lnSpc>
                <a:spcPct val="90000"/>
              </a:lnSpc>
              <a:spcBef>
                <a:spcPts val="480"/>
              </a:spcBef>
              <a:spcAft>
                <a:spcPts val="0"/>
              </a:spcAft>
              <a:buFont typeface="Arial" panose="020B0604020202020204" pitchFamily="34" charset="0"/>
              <a:buChar char="•"/>
            </a:pPr>
            <a:r>
              <a:rPr lang="en-US" sz="2000" kern="1200" dirty="0">
                <a:solidFill>
                  <a:srgbClr val="0070C0"/>
                </a:solidFill>
                <a:latin typeface="Arial Narrow" panose="020B0606020202030204" pitchFamily="34" charset="0"/>
                <a:ea typeface="+mn-ea"/>
                <a:cs typeface="+mn-cs"/>
                <a:hlinkClick r:id="rId4">
                  <a:extLst>
                    <a:ext uri="{A12FA001-AC4F-418D-AE19-62706E023703}">
                      <ahyp:hlinkClr xmlns:ahyp="http://schemas.microsoft.com/office/drawing/2018/hyperlinkcolor" val="tx"/>
                    </a:ext>
                  </a:extLst>
                </a:hlinkClick>
              </a:rPr>
              <a:t>www.ctswim.org</a:t>
            </a:r>
            <a:endParaRPr lang="en-US" sz="2000" kern="1200" dirty="0">
              <a:solidFill>
                <a:srgbClr val="0070C0"/>
              </a:solidFill>
              <a:latin typeface="Arial Narrow" panose="020B0606020202030204" pitchFamily="34" charset="0"/>
              <a:ea typeface="+mn-ea"/>
              <a:cs typeface="+mn-cs"/>
            </a:endParaRPr>
          </a:p>
          <a:p>
            <a:pPr marL="285750" lvl="0">
              <a:lnSpc>
                <a:spcPct val="90000"/>
              </a:lnSpc>
              <a:spcBef>
                <a:spcPts val="480"/>
              </a:spcBef>
              <a:spcAft>
                <a:spcPts val="0"/>
              </a:spcAft>
              <a:buFont typeface="Arial" panose="020B0604020202020204" pitchFamily="34" charset="0"/>
              <a:buChar char="•"/>
            </a:pPr>
            <a:r>
              <a:rPr lang="en-US" sz="2000" kern="1200" dirty="0">
                <a:solidFill>
                  <a:srgbClr val="0070C0"/>
                </a:solidFill>
                <a:latin typeface="Arial Narrow" panose="020B0606020202030204" pitchFamily="34" charset="0"/>
                <a:ea typeface="+mn-ea"/>
                <a:cs typeface="+mn-cs"/>
                <a:hlinkClick r:id="rId5">
                  <a:extLst>
                    <a:ext uri="{A12FA001-AC4F-418D-AE19-62706E023703}">
                      <ahyp:hlinkClr xmlns:ahyp="http://schemas.microsoft.com/office/drawing/2018/hyperlinkcolor" val="tx"/>
                    </a:ext>
                  </a:extLst>
                </a:hlinkClick>
              </a:rPr>
              <a:t>www.usaswimming.org</a:t>
            </a:r>
            <a:endParaRPr lang="en-US" sz="2000" kern="1200" dirty="0">
              <a:solidFill>
                <a:srgbClr val="0070C0"/>
              </a:solidFill>
              <a:latin typeface="Arial Narrow" panose="020B0606020202030204" pitchFamily="34" charset="0"/>
              <a:ea typeface="+mn-ea"/>
              <a:cs typeface="+mn-cs"/>
            </a:endParaRPr>
          </a:p>
          <a:p>
            <a:pPr marL="285750" lvl="0">
              <a:lnSpc>
                <a:spcPct val="90000"/>
              </a:lnSpc>
              <a:spcBef>
                <a:spcPts val="480"/>
              </a:spcBef>
              <a:spcAft>
                <a:spcPts val="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Bylaws</a:t>
            </a:r>
          </a:p>
          <a:p>
            <a:pPr marL="285750" lvl="0">
              <a:lnSpc>
                <a:spcPct val="90000"/>
              </a:lnSpc>
              <a:spcBef>
                <a:spcPts val="480"/>
              </a:spcBef>
              <a:spcAft>
                <a:spcPts val="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Policy manuals</a:t>
            </a:r>
          </a:p>
          <a:p>
            <a:pPr marL="285750" lvl="0">
              <a:lnSpc>
                <a:spcPct val="90000"/>
              </a:lnSpc>
              <a:spcBef>
                <a:spcPts val="480"/>
              </a:spcBef>
              <a:spcAft>
                <a:spcPts val="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Past minutes</a:t>
            </a:r>
          </a:p>
          <a:p>
            <a:pPr marL="285750" lvl="0">
              <a:lnSpc>
                <a:spcPct val="90000"/>
              </a:lnSpc>
              <a:spcBef>
                <a:spcPts val="480"/>
              </a:spcBef>
              <a:spcAft>
                <a:spcPts val="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Financial records</a:t>
            </a:r>
          </a:p>
          <a:p>
            <a:pPr marL="285750" lvl="0">
              <a:lnSpc>
                <a:spcPct val="90000"/>
              </a:lnSpc>
              <a:spcBef>
                <a:spcPts val="480"/>
              </a:spcBef>
              <a:spcAft>
                <a:spcPts val="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Organizational charts</a:t>
            </a:r>
          </a:p>
          <a:p>
            <a:pPr marL="285750" lvl="0">
              <a:lnSpc>
                <a:spcPct val="90000"/>
              </a:lnSpc>
              <a:spcBef>
                <a:spcPts val="480"/>
              </a:spcBef>
              <a:spcAft>
                <a:spcPts val="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Job descriptions</a:t>
            </a:r>
          </a:p>
          <a:p>
            <a:pPr marL="285750" lvl="0">
              <a:lnSpc>
                <a:spcPct val="90000"/>
              </a:lnSpc>
              <a:spcBef>
                <a:spcPts val="480"/>
              </a:spcBef>
              <a:spcAft>
                <a:spcPts val="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FREE Board Source membership </a:t>
            </a:r>
            <a:r>
              <a:rPr lang="en-US" sz="2000" kern="1200" dirty="0">
                <a:solidFill>
                  <a:srgbClr val="0070C0"/>
                </a:solidFill>
                <a:latin typeface="Arial Narrow" panose="020B0606020202030204" pitchFamily="34" charset="0"/>
                <a:ea typeface="+mn-ea"/>
                <a:cs typeface="+mn-cs"/>
                <a:hlinkClick r:id="rId6">
                  <a:extLst>
                    <a:ext uri="{A12FA001-AC4F-418D-AE19-62706E023703}">
                      <ahyp:hlinkClr xmlns:ahyp="http://schemas.microsoft.com/office/drawing/2018/hyperlinkcolor" val="tx"/>
                    </a:ext>
                  </a:extLst>
                </a:hlinkClick>
              </a:rPr>
              <a:t>www.BoardSource.org/USAswimming</a:t>
            </a:r>
            <a:endParaRPr lang="en-US" sz="2000" kern="1200" dirty="0">
              <a:solidFill>
                <a:srgbClr val="0070C0"/>
              </a:solidFill>
              <a:latin typeface="Arial Narrow" panose="020B0606020202030204" pitchFamily="34" charset="0"/>
              <a:ea typeface="+mn-ea"/>
              <a:cs typeface="+mn-cs"/>
            </a:endParaRPr>
          </a:p>
          <a:p>
            <a:pPr marL="285750" lvl="0">
              <a:lnSpc>
                <a:spcPct val="90000"/>
              </a:lnSpc>
              <a:spcBef>
                <a:spcPts val="480"/>
              </a:spcBef>
              <a:spcAft>
                <a:spcPts val="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CT Swimming staff</a:t>
            </a:r>
          </a:p>
        </p:txBody>
      </p:sp>
      <p:sp>
        <p:nvSpPr>
          <p:cNvPr id="4" name="Google Shape;65;p1">
            <a:extLst>
              <a:ext uri="{FF2B5EF4-FFF2-40B4-BE49-F238E27FC236}">
                <a16:creationId xmlns:a16="http://schemas.microsoft.com/office/drawing/2014/main" id="{40F0538D-3DD5-FA10-BEA2-ACEBC5339B48}"/>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5" name="Google Shape;74;gd1248189b4_0_108">
            <a:extLst>
              <a:ext uri="{FF2B5EF4-FFF2-40B4-BE49-F238E27FC236}">
                <a16:creationId xmlns:a16="http://schemas.microsoft.com/office/drawing/2014/main" id="{E3F839F7-A29B-29D7-CB6B-9F41C51A77AC}"/>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6" name="Google Shape;64;p1">
            <a:extLst>
              <a:ext uri="{FF2B5EF4-FFF2-40B4-BE49-F238E27FC236}">
                <a16:creationId xmlns:a16="http://schemas.microsoft.com/office/drawing/2014/main" id="{62AFD72D-430B-03DC-FB47-2DB80D46CA5C}"/>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7" name="Google Shape;65;p1">
            <a:extLst>
              <a:ext uri="{FF2B5EF4-FFF2-40B4-BE49-F238E27FC236}">
                <a16:creationId xmlns:a16="http://schemas.microsoft.com/office/drawing/2014/main" id="{38D3331E-EFFA-1C11-6DE6-33426A728BE1}"/>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8" name="Picture 2" descr="Usa Swimming Logo Vector - ClipArt Best">
            <a:extLst>
              <a:ext uri="{FF2B5EF4-FFF2-40B4-BE49-F238E27FC236}">
                <a16:creationId xmlns:a16="http://schemas.microsoft.com/office/drawing/2014/main" id="{121E5261-0AE2-EB25-F49A-481D39530F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t swimming logo">
            <a:extLst>
              <a:ext uri="{FF2B5EF4-FFF2-40B4-BE49-F238E27FC236}">
                <a16:creationId xmlns:a16="http://schemas.microsoft.com/office/drawing/2014/main" id="{0D4BB3A6-0B2B-2FB2-DC78-90CA342868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F8FD9350-5FBD-114C-0BD8-6312B41311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84"/>
        <p:cNvGrpSpPr/>
        <p:nvPr/>
      </p:nvGrpSpPr>
      <p:grpSpPr>
        <a:xfrm>
          <a:off x="0" y="0"/>
          <a:ext cx="0" cy="0"/>
          <a:chOff x="0" y="0"/>
          <a:chExt cx="0" cy="0"/>
        </a:xfrm>
      </p:grpSpPr>
      <p:sp>
        <p:nvSpPr>
          <p:cNvPr id="385" name="Google Shape;385;p16"/>
          <p:cNvSpPr txBox="1">
            <a:spLocks noGrp="1"/>
          </p:cNvSpPr>
          <p:nvPr>
            <p:ph type="title"/>
          </p:nvPr>
        </p:nvSpPr>
        <p:spPr>
          <a:xfrm>
            <a:off x="3641650" y="369375"/>
            <a:ext cx="54833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dirty="0"/>
              <a:t>Wearing Your “Board Hat”</a:t>
            </a:r>
            <a:endParaRPr dirty="0"/>
          </a:p>
        </p:txBody>
      </p:sp>
      <p:sp>
        <p:nvSpPr>
          <p:cNvPr id="386" name="Google Shape;386;p16"/>
          <p:cNvSpPr txBox="1"/>
          <p:nvPr/>
        </p:nvSpPr>
        <p:spPr>
          <a:xfrm>
            <a:off x="487675" y="1565650"/>
            <a:ext cx="8351400" cy="3952364"/>
          </a:xfrm>
          <a:prstGeom prst="rect">
            <a:avLst/>
          </a:prstGeom>
          <a:noFill/>
          <a:ln>
            <a:noFill/>
          </a:ln>
        </p:spPr>
        <p:txBody>
          <a:bodyPr spcFirstLastPara="1" wrap="square" lIns="0" tIns="88900" rIns="0" bIns="0" anchor="t" anchorCtr="0">
            <a:spAutoFit/>
          </a:bodyPr>
          <a:lstStyle/>
          <a:p>
            <a:pPr marL="0" marR="0" lvl="0" indent="0" algn="l" rtl="0">
              <a:lnSpc>
                <a:spcPct val="100000"/>
              </a:lnSpc>
              <a:spcBef>
                <a:spcPts val="0"/>
              </a:spcBef>
              <a:spcAft>
                <a:spcPts val="0"/>
              </a:spcAft>
              <a:buNone/>
            </a:pPr>
            <a:r>
              <a:rPr lang="en-US" sz="3800" dirty="0">
                <a:solidFill>
                  <a:schemeClr val="dk1"/>
                </a:solidFill>
                <a:latin typeface="Arial Narrow"/>
                <a:ea typeface="Arial Narrow"/>
                <a:cs typeface="Arial Narrow"/>
                <a:sym typeface="Arial Narrow"/>
              </a:rPr>
              <a:t>3 hats a board member wears:</a:t>
            </a:r>
            <a:endParaRPr sz="3800" dirty="0">
              <a:solidFill>
                <a:schemeClr val="dk1"/>
              </a:solidFill>
              <a:latin typeface="Arial Narrow"/>
              <a:ea typeface="Arial Narrow"/>
              <a:cs typeface="Arial Narrow"/>
              <a:sym typeface="Arial Narrow"/>
            </a:endParaRPr>
          </a:p>
          <a:p>
            <a:pPr marL="1152525" marR="0" lvl="0" indent="0" algn="l" rtl="0">
              <a:lnSpc>
                <a:spcPct val="100000"/>
              </a:lnSpc>
              <a:spcBef>
                <a:spcPts val="0"/>
              </a:spcBef>
              <a:spcAft>
                <a:spcPts val="0"/>
              </a:spcAft>
              <a:buNone/>
            </a:pPr>
            <a:endParaRPr sz="1200" dirty="0">
              <a:solidFill>
                <a:schemeClr val="dk1"/>
              </a:solidFill>
              <a:latin typeface="Arial Narrow"/>
              <a:ea typeface="Arial Narrow"/>
              <a:cs typeface="Arial Narrow"/>
              <a:sym typeface="Arial Narrow"/>
            </a:endParaRPr>
          </a:p>
          <a:p>
            <a:pPr marL="527685" marR="0" lvl="0" indent="-394335" algn="l" rtl="0">
              <a:lnSpc>
                <a:spcPct val="100000"/>
              </a:lnSpc>
              <a:spcBef>
                <a:spcPts val="600"/>
              </a:spcBef>
              <a:spcAft>
                <a:spcPts val="0"/>
              </a:spcAft>
              <a:buClr>
                <a:schemeClr val="dk1"/>
              </a:buClr>
              <a:buSzPts val="3300"/>
              <a:buFont typeface="Arial Narrow"/>
              <a:buAutoNum type="arabicPeriod"/>
            </a:pPr>
            <a:r>
              <a:rPr lang="en-US" sz="3300" dirty="0">
                <a:solidFill>
                  <a:srgbClr val="FF0000"/>
                </a:solidFill>
                <a:latin typeface="Arial Narrow"/>
                <a:ea typeface="Arial Narrow"/>
                <a:cs typeface="Arial Narrow"/>
                <a:sym typeface="Arial Narrow"/>
              </a:rPr>
              <a:t>Volunteer</a:t>
            </a:r>
            <a:r>
              <a:rPr lang="en-US" sz="3300" dirty="0">
                <a:solidFill>
                  <a:schemeClr val="dk1"/>
                </a:solidFill>
                <a:latin typeface="Arial Narrow"/>
                <a:ea typeface="Arial Narrow"/>
                <a:cs typeface="Arial Narrow"/>
                <a:sym typeface="Arial Narrow"/>
              </a:rPr>
              <a:t> like every other member</a:t>
            </a:r>
            <a:endParaRPr sz="3300" dirty="0">
              <a:solidFill>
                <a:schemeClr val="dk1"/>
              </a:solidFill>
              <a:latin typeface="Arial Narrow"/>
              <a:ea typeface="Arial Narrow"/>
              <a:cs typeface="Arial Narrow"/>
              <a:sym typeface="Arial Narrow"/>
            </a:endParaRPr>
          </a:p>
          <a:p>
            <a:pPr marL="527685" marR="0" lvl="0" indent="-394335" algn="l" rtl="0">
              <a:lnSpc>
                <a:spcPct val="100000"/>
              </a:lnSpc>
              <a:spcBef>
                <a:spcPts val="600"/>
              </a:spcBef>
              <a:spcAft>
                <a:spcPts val="0"/>
              </a:spcAft>
              <a:buClr>
                <a:schemeClr val="dk1"/>
              </a:buClr>
              <a:buSzPts val="3300"/>
              <a:buFont typeface="Arial Narrow"/>
              <a:buAutoNum type="arabicPeriod"/>
            </a:pPr>
            <a:r>
              <a:rPr lang="en-US" sz="3300" dirty="0">
                <a:solidFill>
                  <a:srgbClr val="FF0000"/>
                </a:solidFill>
                <a:latin typeface="Arial Narrow"/>
                <a:ea typeface="Arial Narrow"/>
                <a:cs typeface="Arial Narrow"/>
                <a:sym typeface="Arial Narrow"/>
              </a:rPr>
              <a:t>Policy-maker</a:t>
            </a:r>
            <a:r>
              <a:rPr lang="en-US" sz="3300" dirty="0">
                <a:solidFill>
                  <a:schemeClr val="dk1"/>
                </a:solidFill>
                <a:latin typeface="Arial Narrow"/>
                <a:ea typeface="Arial Narrow"/>
                <a:cs typeface="Arial Narrow"/>
                <a:sym typeface="Arial Narrow"/>
              </a:rPr>
              <a:t> during meetings of the board</a:t>
            </a:r>
            <a:endParaRPr sz="3300" dirty="0">
              <a:solidFill>
                <a:schemeClr val="dk1"/>
              </a:solidFill>
              <a:latin typeface="Arial Narrow"/>
              <a:ea typeface="Arial Narrow"/>
              <a:cs typeface="Arial Narrow"/>
              <a:sym typeface="Arial Narrow"/>
            </a:endParaRPr>
          </a:p>
          <a:p>
            <a:pPr marL="527685" marR="5080" lvl="0" indent="-394335" algn="l" rtl="0">
              <a:lnSpc>
                <a:spcPct val="100000"/>
              </a:lnSpc>
              <a:spcBef>
                <a:spcPts val="600"/>
              </a:spcBef>
              <a:spcAft>
                <a:spcPts val="0"/>
              </a:spcAft>
              <a:buClr>
                <a:schemeClr val="dk1"/>
              </a:buClr>
              <a:buSzPts val="3300"/>
              <a:buFont typeface="Arial Narrow"/>
              <a:buAutoNum type="arabicPeriod"/>
            </a:pPr>
            <a:r>
              <a:rPr lang="en-US" sz="3300" dirty="0">
                <a:solidFill>
                  <a:srgbClr val="FF0000"/>
                </a:solidFill>
                <a:latin typeface="Arial Narrow"/>
                <a:ea typeface="Arial Narrow"/>
                <a:cs typeface="Arial Narrow"/>
                <a:sym typeface="Arial Narrow"/>
              </a:rPr>
              <a:t>Implementer</a:t>
            </a:r>
            <a:r>
              <a:rPr lang="en-US" sz="3300" dirty="0">
                <a:solidFill>
                  <a:schemeClr val="dk1"/>
                </a:solidFill>
                <a:latin typeface="Arial Narrow"/>
                <a:ea typeface="Arial Narrow"/>
                <a:cs typeface="Arial Narrow"/>
                <a:sym typeface="Arial Narrow"/>
              </a:rPr>
              <a:t> no power except at the direction of the board or policy</a:t>
            </a:r>
            <a:endParaRPr sz="3300" dirty="0">
              <a:solidFill>
                <a:schemeClr val="dk1"/>
              </a:solidFill>
              <a:latin typeface="Arial Narrow"/>
              <a:ea typeface="Arial Narrow"/>
              <a:cs typeface="Arial Narrow"/>
              <a:sym typeface="Arial Narrow"/>
            </a:endParaRPr>
          </a:p>
          <a:p>
            <a:pPr marL="457200" marR="5080" lvl="0" indent="0" algn="l" rtl="0">
              <a:lnSpc>
                <a:spcPct val="100000"/>
              </a:lnSpc>
              <a:spcBef>
                <a:spcPts val="600"/>
              </a:spcBef>
              <a:spcAft>
                <a:spcPts val="0"/>
              </a:spcAft>
              <a:buNone/>
            </a:pPr>
            <a:endParaRPr sz="1100" dirty="0">
              <a:solidFill>
                <a:schemeClr val="dk1"/>
              </a:solidFill>
              <a:latin typeface="Arial Narrow"/>
              <a:ea typeface="Arial Narrow"/>
              <a:cs typeface="Arial Narrow"/>
              <a:sym typeface="Arial Narrow"/>
            </a:endParaRPr>
          </a:p>
          <a:p>
            <a:pPr marL="457200" marR="5080" lvl="0" indent="0" algn="ctr" rtl="0">
              <a:lnSpc>
                <a:spcPct val="100000"/>
              </a:lnSpc>
              <a:spcBef>
                <a:spcPts val="600"/>
              </a:spcBef>
              <a:spcAft>
                <a:spcPts val="0"/>
              </a:spcAft>
              <a:buNone/>
            </a:pPr>
            <a:r>
              <a:rPr lang="en-US" sz="3300" dirty="0">
                <a:solidFill>
                  <a:srgbClr val="A47900"/>
                </a:solidFill>
                <a:latin typeface="Arial Narrow"/>
                <a:ea typeface="Arial Narrow"/>
                <a:cs typeface="Arial Narrow"/>
                <a:sym typeface="Arial Narrow"/>
              </a:rPr>
              <a:t>Act in the best interest of the mission and vision</a:t>
            </a:r>
            <a:endParaRPr sz="3300" dirty="0">
              <a:solidFill>
                <a:srgbClr val="A47900"/>
              </a:solidFill>
              <a:latin typeface="Arial Narrow"/>
              <a:ea typeface="Arial Narrow"/>
              <a:cs typeface="Arial Narrow"/>
              <a:sym typeface="Arial Narrow"/>
            </a:endParaRPr>
          </a:p>
        </p:txBody>
      </p:sp>
      <p:sp>
        <p:nvSpPr>
          <p:cNvPr id="388" name="Google Shape;388;p16"/>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2" name="Google Shape;392;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318609" y="1565647"/>
            <a:ext cx="2434791" cy="853500"/>
          </a:xfrm>
          <a:prstGeom prst="rect">
            <a:avLst/>
          </a:prstGeom>
          <a:noFill/>
          <a:ln>
            <a:noFill/>
          </a:ln>
        </p:spPr>
      </p:pic>
      <p:pic>
        <p:nvPicPr>
          <p:cNvPr id="4" name="Picture 2" descr="Usa Swimming Logo Vector - ClipArt Best">
            <a:extLst>
              <a:ext uri="{FF2B5EF4-FFF2-40B4-BE49-F238E27FC236}">
                <a16:creationId xmlns:a16="http://schemas.microsoft.com/office/drawing/2014/main" id="{E9C8D47C-65E2-D03D-0228-32FD155CC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ct swimming logo">
            <a:extLst>
              <a:ext uri="{FF2B5EF4-FFF2-40B4-BE49-F238E27FC236}">
                <a16:creationId xmlns:a16="http://schemas.microsoft.com/office/drawing/2014/main" id="{8007C324-7C72-E10C-D39D-94477E4C73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65;p1">
            <a:extLst>
              <a:ext uri="{FF2B5EF4-FFF2-40B4-BE49-F238E27FC236}">
                <a16:creationId xmlns:a16="http://schemas.microsoft.com/office/drawing/2014/main" id="{35D03664-E8BE-EC7E-9177-52CBFC420EB0}"/>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7" name="Google Shape;74;gd1248189b4_0_108">
            <a:extLst>
              <a:ext uri="{FF2B5EF4-FFF2-40B4-BE49-F238E27FC236}">
                <a16:creationId xmlns:a16="http://schemas.microsoft.com/office/drawing/2014/main" id="{01D7E065-0387-3BAF-7285-5BF57CA64492}"/>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8" name="Google Shape;64;p1">
            <a:extLst>
              <a:ext uri="{FF2B5EF4-FFF2-40B4-BE49-F238E27FC236}">
                <a16:creationId xmlns:a16="http://schemas.microsoft.com/office/drawing/2014/main" id="{B039B325-6BDA-EB48-3D6A-E2991A38B7EE}"/>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9" name="Google Shape;65;p1">
            <a:extLst>
              <a:ext uri="{FF2B5EF4-FFF2-40B4-BE49-F238E27FC236}">
                <a16:creationId xmlns:a16="http://schemas.microsoft.com/office/drawing/2014/main" id="{508249E1-B86C-4768-9CF3-E2F5636BB94B}"/>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sp>
        <p:nvSpPr>
          <p:cNvPr id="14" name="Slide Number Placeholder 13">
            <a:extLst>
              <a:ext uri="{FF2B5EF4-FFF2-40B4-BE49-F238E27FC236}">
                <a16:creationId xmlns:a16="http://schemas.microsoft.com/office/drawing/2014/main" id="{ADBE8A98-81DE-5B05-E3E6-2CAC727C6BFC}"/>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434"/>
        <p:cNvGrpSpPr/>
        <p:nvPr/>
      </p:nvGrpSpPr>
      <p:grpSpPr>
        <a:xfrm>
          <a:off x="0" y="0"/>
          <a:ext cx="0" cy="0"/>
          <a:chOff x="0" y="0"/>
          <a:chExt cx="0" cy="0"/>
        </a:xfrm>
      </p:grpSpPr>
      <p:sp>
        <p:nvSpPr>
          <p:cNvPr id="443" name="Google Shape;443;gd71c4b7aec_0_72"/>
          <p:cNvSpPr txBox="1"/>
          <p:nvPr/>
        </p:nvSpPr>
        <p:spPr>
          <a:xfrm>
            <a:off x="425325" y="3678307"/>
            <a:ext cx="8351400" cy="843821"/>
          </a:xfrm>
          <a:prstGeom prst="rect">
            <a:avLst/>
          </a:prstGeom>
          <a:noFill/>
          <a:ln>
            <a:noFill/>
          </a:ln>
        </p:spPr>
        <p:txBody>
          <a:bodyPr spcFirstLastPara="1" wrap="square" lIns="0" tIns="165100" rIns="0" bIns="0" anchor="t" anchorCtr="0">
            <a:spAutoFit/>
          </a:bodyPr>
          <a:lstStyle/>
          <a:p>
            <a:pPr marL="552450" marR="0" lvl="1" algn="ctr" rtl="0">
              <a:lnSpc>
                <a:spcPct val="100000"/>
              </a:lnSpc>
              <a:spcBef>
                <a:spcPts val="0"/>
              </a:spcBef>
              <a:spcAft>
                <a:spcPts val="0"/>
              </a:spcAft>
              <a:buClr>
                <a:schemeClr val="dk1"/>
              </a:buClr>
              <a:buSzPts val="2100"/>
            </a:pPr>
            <a:r>
              <a:rPr lang="en-US" sz="4400" dirty="0">
                <a:solidFill>
                  <a:schemeClr val="dk1"/>
                </a:solidFill>
                <a:latin typeface="Arial Narrow"/>
                <a:ea typeface="Arial Narrow"/>
                <a:cs typeface="Arial Narrow"/>
                <a:sym typeface="Arial Narrow"/>
              </a:rPr>
              <a:t>Questions?</a:t>
            </a:r>
            <a:endParaRPr sz="4400" dirty="0">
              <a:solidFill>
                <a:schemeClr val="dk1"/>
              </a:solidFill>
              <a:latin typeface="Arial Narrow"/>
              <a:ea typeface="Arial Narrow"/>
              <a:cs typeface="Arial Narrow"/>
              <a:sym typeface="Arial Narrow"/>
            </a:endParaRPr>
          </a:p>
        </p:txBody>
      </p:sp>
      <p:sp>
        <p:nvSpPr>
          <p:cNvPr id="11" name="AutoShape 3">
            <a:extLst>
              <a:ext uri="{FF2B5EF4-FFF2-40B4-BE49-F238E27FC236}">
                <a16:creationId xmlns:a16="http://schemas.microsoft.com/office/drawing/2014/main" id="{F0076F03-F33B-4392-B3D4-CAC9DF1EDB9D}"/>
              </a:ext>
            </a:extLst>
          </p:cNvPr>
          <p:cNvSpPr>
            <a:spLocks noChangeAspect="1" noChangeArrowheads="1" noTextEdit="1"/>
          </p:cNvSpPr>
          <p:nvPr/>
        </p:nvSpPr>
        <p:spPr bwMode="auto">
          <a:xfrm>
            <a:off x="304800" y="228600"/>
            <a:ext cx="2641938" cy="102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ED9169FC-F8CD-4B70-AABC-0F671AA07863}"/>
              </a:ext>
            </a:extLst>
          </p:cNvPr>
          <p:cNvSpPr txBox="1"/>
          <p:nvPr/>
        </p:nvSpPr>
        <p:spPr>
          <a:xfrm>
            <a:off x="737288" y="896636"/>
            <a:ext cx="7529625" cy="523220"/>
          </a:xfrm>
          <a:prstGeom prst="rect">
            <a:avLst/>
          </a:prstGeom>
          <a:noFill/>
        </p:spPr>
        <p:txBody>
          <a:bodyPr wrap="none" rtlCol="0">
            <a:spAutoFit/>
          </a:bodyPr>
          <a:lstStyle/>
          <a:p>
            <a:r>
              <a:rPr lang="en-US" sz="2800" dirty="0">
                <a:latin typeface="Arial Narrow" panose="020B0606020202030204" pitchFamily="34" charset="0"/>
              </a:rPr>
              <a:t>Thank you for your service to members of CT Swimming</a:t>
            </a:r>
          </a:p>
        </p:txBody>
      </p:sp>
      <p:sp>
        <p:nvSpPr>
          <p:cNvPr id="3" name="Google Shape;65;p1">
            <a:extLst>
              <a:ext uri="{FF2B5EF4-FFF2-40B4-BE49-F238E27FC236}">
                <a16:creationId xmlns:a16="http://schemas.microsoft.com/office/drawing/2014/main" id="{4CF48C26-D709-BFF3-A852-F15EFBEE7DEF}"/>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5" name="Google Shape;74;gd1248189b4_0_108">
            <a:extLst>
              <a:ext uri="{FF2B5EF4-FFF2-40B4-BE49-F238E27FC236}">
                <a16:creationId xmlns:a16="http://schemas.microsoft.com/office/drawing/2014/main" id="{F48015FA-A766-5D6E-F8C9-C442F2BF09E9}"/>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6" name="Google Shape;64;p1">
            <a:extLst>
              <a:ext uri="{FF2B5EF4-FFF2-40B4-BE49-F238E27FC236}">
                <a16:creationId xmlns:a16="http://schemas.microsoft.com/office/drawing/2014/main" id="{95CC31AB-7BF5-8968-8C17-D24A9AFF320F}"/>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7" name="Google Shape;65;p1">
            <a:extLst>
              <a:ext uri="{FF2B5EF4-FFF2-40B4-BE49-F238E27FC236}">
                <a16:creationId xmlns:a16="http://schemas.microsoft.com/office/drawing/2014/main" id="{5516B07D-D148-2860-357A-9B1A9CD764FF}"/>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8" name="Picture 2" descr="Usa Swimming Logo Vector - ClipArt Best">
            <a:extLst>
              <a:ext uri="{FF2B5EF4-FFF2-40B4-BE49-F238E27FC236}">
                <a16:creationId xmlns:a16="http://schemas.microsoft.com/office/drawing/2014/main" id="{636C5331-263E-D46D-5995-B84534A71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553" y="2198377"/>
            <a:ext cx="1627786" cy="1326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t swimming logo">
            <a:extLst>
              <a:ext uri="{FF2B5EF4-FFF2-40B4-BE49-F238E27FC236}">
                <a16:creationId xmlns:a16="http://schemas.microsoft.com/office/drawing/2014/main" id="{3B1925E3-7A89-F5FA-3774-CFADE7515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759" y="2228530"/>
            <a:ext cx="1687816" cy="1326667"/>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31C38563-40E0-1FD2-114E-47FE59354548}"/>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320128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81" name="Google Shape;181;p5"/>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5"/>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186" name="Google Shape;186;p5"/>
          <p:cNvSpPr txBox="1">
            <a:spLocks noGrp="1"/>
          </p:cNvSpPr>
          <p:nvPr>
            <p:ph type="title" idx="4294967295"/>
          </p:nvPr>
        </p:nvSpPr>
        <p:spPr>
          <a:xfrm>
            <a:off x="3913750" y="387375"/>
            <a:ext cx="52302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dirty="0">
                <a:solidFill>
                  <a:schemeClr val="bg2">
                    <a:lumMod val="50000"/>
                  </a:schemeClr>
                </a:solidFill>
              </a:rPr>
              <a:t>Connecticut Swimming</a:t>
            </a:r>
            <a:endParaRPr dirty="0">
              <a:solidFill>
                <a:schemeClr val="bg2">
                  <a:lumMod val="50000"/>
                </a:schemeClr>
              </a:solidFill>
            </a:endParaRPr>
          </a:p>
        </p:txBody>
      </p:sp>
      <p:sp>
        <p:nvSpPr>
          <p:cNvPr id="2" name="Rectangle 1"/>
          <p:cNvSpPr/>
          <p:nvPr/>
        </p:nvSpPr>
        <p:spPr>
          <a:xfrm>
            <a:off x="396240" y="1484010"/>
            <a:ext cx="8351520" cy="3816429"/>
          </a:xfrm>
          <a:prstGeom prst="rect">
            <a:avLst/>
          </a:prstGeom>
        </p:spPr>
        <p:txBody>
          <a:bodyPr wrap="square">
            <a:spAutoFit/>
          </a:bodyPr>
          <a:lstStyle/>
          <a:p>
            <a:pPr algn="ctr"/>
            <a:endParaRPr lang="en-US" sz="1800" dirty="0">
              <a:solidFill>
                <a:schemeClr val="tx1"/>
              </a:solidFill>
              <a:latin typeface="Arial Narrow"/>
              <a:ea typeface="Arial Narrow"/>
              <a:cs typeface="Arial Narrow"/>
            </a:endParaRPr>
          </a:p>
          <a:p>
            <a:pPr algn="ctr"/>
            <a:r>
              <a:rPr lang="en-US" sz="3200" dirty="0">
                <a:solidFill>
                  <a:srgbClr val="A47900"/>
                </a:solidFill>
                <a:latin typeface="Arial Narrow"/>
                <a:ea typeface="Arial Narrow"/>
                <a:cs typeface="Arial Narrow"/>
              </a:rPr>
              <a:t>Vision</a:t>
            </a:r>
          </a:p>
          <a:p>
            <a:pPr algn="ctr"/>
            <a:r>
              <a:rPr lang="en-US" sz="3200" b="1" i="0" dirty="0">
                <a:solidFill>
                  <a:schemeClr val="tx1"/>
                </a:solidFill>
                <a:effectLst/>
                <a:latin typeface="proxima-nova"/>
              </a:rPr>
              <a:t>Connecticut Swimming... </a:t>
            </a:r>
            <a:r>
              <a:rPr lang="en-US" sz="3200" b="1" i="0" dirty="0">
                <a:solidFill>
                  <a:schemeClr val="tx1"/>
                </a:solidFill>
                <a:effectLst/>
                <a:latin typeface="inherit"/>
              </a:rPr>
              <a:t>better life </a:t>
            </a:r>
            <a:r>
              <a:rPr lang="en-US" sz="3200" b="1" i="1" dirty="0">
                <a:solidFill>
                  <a:schemeClr val="tx1"/>
                </a:solidFill>
                <a:effectLst/>
                <a:latin typeface="inherit"/>
              </a:rPr>
              <a:t>through</a:t>
            </a:r>
            <a:r>
              <a:rPr lang="en-US" sz="3200" b="1" i="0" dirty="0">
                <a:solidFill>
                  <a:schemeClr val="tx1"/>
                </a:solidFill>
                <a:effectLst/>
                <a:latin typeface="inherit"/>
              </a:rPr>
              <a:t> swimming</a:t>
            </a:r>
          </a:p>
          <a:p>
            <a:pPr algn="ctr"/>
            <a:r>
              <a:rPr lang="en-US" sz="3200" dirty="0">
                <a:solidFill>
                  <a:schemeClr val="tx1"/>
                </a:solidFill>
                <a:latin typeface="Arial Narrow"/>
                <a:ea typeface="Arial Narrow"/>
                <a:cs typeface="Arial Narrow"/>
              </a:rPr>
              <a:t>.</a:t>
            </a:r>
          </a:p>
          <a:p>
            <a:pPr algn="ctr"/>
            <a:r>
              <a:rPr lang="en-US" sz="3200" dirty="0">
                <a:solidFill>
                  <a:srgbClr val="A47900"/>
                </a:solidFill>
                <a:latin typeface="Arial Narrow"/>
                <a:ea typeface="Arial Narrow"/>
                <a:cs typeface="Arial Narrow"/>
              </a:rPr>
              <a:t>Mission</a:t>
            </a:r>
            <a:br>
              <a:rPr lang="en-US" sz="3200" dirty="0">
                <a:solidFill>
                  <a:schemeClr val="dk1"/>
                </a:solidFill>
                <a:latin typeface="Arial Narrow"/>
                <a:ea typeface="Arial Narrow"/>
                <a:cs typeface="Arial Narrow"/>
              </a:rPr>
            </a:br>
            <a:r>
              <a:rPr lang="en-US" sz="3200" b="1" i="0" dirty="0">
                <a:solidFill>
                  <a:schemeClr val="tx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3200" b="1" i="0" dirty="0">
              <a:solidFill>
                <a:schemeClr val="tx1"/>
              </a:solidFill>
              <a:effectLst/>
              <a:latin typeface="proxima-nova"/>
            </a:endParaRPr>
          </a:p>
        </p:txBody>
      </p:sp>
      <p:sp>
        <p:nvSpPr>
          <p:cNvPr id="4" name="Google Shape;65;p1">
            <a:extLst>
              <a:ext uri="{FF2B5EF4-FFF2-40B4-BE49-F238E27FC236}">
                <a16:creationId xmlns:a16="http://schemas.microsoft.com/office/drawing/2014/main" id="{93C53AB8-ECFF-4653-0EDA-49AD5CB6A5F0}"/>
              </a:ext>
            </a:extLst>
          </p:cNvPr>
          <p:cNvSpPr txBox="1"/>
          <p:nvPr/>
        </p:nvSpPr>
        <p:spPr>
          <a:xfrm>
            <a:off x="205086" y="5717643"/>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5" name="Google Shape;74;gd1248189b4_0_108">
            <a:extLst>
              <a:ext uri="{FF2B5EF4-FFF2-40B4-BE49-F238E27FC236}">
                <a16:creationId xmlns:a16="http://schemas.microsoft.com/office/drawing/2014/main" id="{4EC928E4-D951-1929-CFAF-3ABFACDAC4C5}"/>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7" name="Google Shape;65;p1">
            <a:extLst>
              <a:ext uri="{FF2B5EF4-FFF2-40B4-BE49-F238E27FC236}">
                <a16:creationId xmlns:a16="http://schemas.microsoft.com/office/drawing/2014/main" id="{3D29CFF4-7319-2806-CDBC-BAEE56BEAC19}"/>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8" name="Picture 2" descr="Usa Swimming Logo Vector - ClipArt Best">
            <a:extLst>
              <a:ext uri="{FF2B5EF4-FFF2-40B4-BE49-F238E27FC236}">
                <a16:creationId xmlns:a16="http://schemas.microsoft.com/office/drawing/2014/main" id="{73A50E0D-7A87-F9D5-AAC6-BFA1D5434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t swimming logo">
            <a:extLst>
              <a:ext uri="{FF2B5EF4-FFF2-40B4-BE49-F238E27FC236}">
                <a16:creationId xmlns:a16="http://schemas.microsoft.com/office/drawing/2014/main" id="{66D033E0-EFE9-E688-4141-B330AB5C0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B47D5752-4339-7877-2F76-6F13B75532A2}"/>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70"/>
        <p:cNvGrpSpPr/>
        <p:nvPr/>
      </p:nvGrpSpPr>
      <p:grpSpPr>
        <a:xfrm>
          <a:off x="0" y="0"/>
          <a:ext cx="0" cy="0"/>
          <a:chOff x="0" y="0"/>
          <a:chExt cx="0" cy="0"/>
        </a:xfrm>
      </p:grpSpPr>
      <p:sp>
        <p:nvSpPr>
          <p:cNvPr id="72" name="Google Shape;72;gd1248189b4_0_108"/>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gd1248189b4_0_108"/>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76" name="Google Shape;76;gd1248189b4_0_108"/>
          <p:cNvSpPr txBox="1"/>
          <p:nvPr/>
        </p:nvSpPr>
        <p:spPr>
          <a:xfrm>
            <a:off x="419948" y="1434698"/>
            <a:ext cx="8199415" cy="4185731"/>
          </a:xfrm>
          <a:prstGeom prst="rect">
            <a:avLst/>
          </a:prstGeom>
          <a:noFill/>
          <a:ln>
            <a:noFill/>
          </a:ln>
        </p:spPr>
        <p:txBody>
          <a:bodyPr spcFirstLastPara="1" wrap="square" lIns="91425" tIns="91425" rIns="91425" bIns="91425" anchor="t" anchorCtr="0">
            <a:spAutoFit/>
          </a:bodyPr>
          <a:lstStyle/>
          <a:p>
            <a:pPr marL="231775" lvl="0" indent="-231775" algn="l"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Be prepared, read reports prior to the meeting</a:t>
            </a:r>
          </a:p>
          <a:p>
            <a:pPr marL="231775" lvl="0" indent="-231775" algn="l"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No surprises – communicate issues before the meeting</a:t>
            </a:r>
          </a:p>
          <a:p>
            <a:pPr marL="231775" lvl="0" indent="-231775" algn="l"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Limit and silence electronic devices during the meeting</a:t>
            </a:r>
          </a:p>
          <a:p>
            <a:pPr marL="231775" indent="-231775">
              <a:buFont typeface="Arial" panose="020B0604020202020204" pitchFamily="34" charset="0"/>
              <a:buChar char="•"/>
            </a:pPr>
            <a:r>
              <a:rPr lang="en-US" sz="2000" dirty="0">
                <a:solidFill>
                  <a:schemeClr val="tx1"/>
                </a:solidFill>
                <a:latin typeface="Arial Narrow"/>
                <a:ea typeface="Arial Narrow"/>
                <a:cs typeface="Arial Narrow"/>
                <a:sym typeface="Arial Narrow"/>
              </a:rPr>
              <a:t>Listen without interrupting, wait to be recognized by the chair</a:t>
            </a:r>
          </a:p>
          <a:p>
            <a:pPr marL="231775" lvl="0" indent="-231775" algn="l"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What is said in closed session, stays in closed session</a:t>
            </a:r>
          </a:p>
          <a:p>
            <a:pPr marL="231775" lvl="0" indent="-231775" algn="l" rtl="0">
              <a:spcBef>
                <a:spcPts val="0"/>
              </a:spcBef>
              <a:spcAft>
                <a:spcPts val="0"/>
              </a:spcAft>
              <a:buFont typeface="Arial" panose="020B0604020202020204" pitchFamily="34" charset="0"/>
              <a:buChar char="•"/>
            </a:pPr>
            <a:r>
              <a:rPr lang="en-US" sz="2000" dirty="0">
                <a:solidFill>
                  <a:srgbClr val="FF0000"/>
                </a:solidFill>
                <a:latin typeface="Arial Narrow"/>
                <a:ea typeface="Arial Narrow"/>
                <a:cs typeface="Arial Narrow"/>
                <a:sym typeface="Arial Narrow"/>
              </a:rPr>
              <a:t>One voice </a:t>
            </a:r>
            <a:r>
              <a:rPr lang="en-US" sz="2000" dirty="0">
                <a:solidFill>
                  <a:schemeClr val="tx1"/>
                </a:solidFill>
                <a:latin typeface="Arial Narrow"/>
                <a:ea typeface="Arial Narrow"/>
                <a:cs typeface="Arial Narrow"/>
                <a:sym typeface="Arial Narrow"/>
              </a:rPr>
              <a:t> - Disagree in meetings, be united in public</a:t>
            </a:r>
          </a:p>
          <a:p>
            <a:pPr marL="231775" lvl="0" indent="-231775" algn="l"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Staff works for the CEO, not the board</a:t>
            </a:r>
          </a:p>
          <a:p>
            <a:pPr marL="231775" lvl="0" indent="-231775" algn="l"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Attack issues and problem causes, not people</a:t>
            </a:r>
          </a:p>
          <a:p>
            <a:pPr marL="231775" lvl="0" indent="-231775" algn="l"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Provide feedback, do the surveys</a:t>
            </a:r>
          </a:p>
          <a:p>
            <a:pPr marL="231775" lvl="0" indent="-231775" algn="l"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Attend all board meetings</a:t>
            </a:r>
          </a:p>
          <a:p>
            <a:pPr marL="231775" lvl="0" indent="-231775"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Stay on the agenda</a:t>
            </a:r>
          </a:p>
          <a:p>
            <a:pPr marL="231775" lvl="0" indent="-231775"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Be willing to learn</a:t>
            </a:r>
          </a:p>
          <a:p>
            <a:pPr marL="231775" lvl="0" indent="-231775"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Limit sidebars</a:t>
            </a:r>
            <a:r>
              <a:rPr lang="en-US" dirty="0">
                <a:latin typeface="Arial Narrow"/>
                <a:ea typeface="Arial Narrow"/>
                <a:cs typeface="Arial Narrow"/>
                <a:sym typeface="Arial Narrow"/>
              </a:rPr>
              <a:t>	</a:t>
            </a:r>
            <a:endParaRPr dirty="0">
              <a:latin typeface="Arial Narrow"/>
              <a:ea typeface="Arial Narrow"/>
              <a:cs typeface="Arial Narrow"/>
              <a:sym typeface="Arial Narrow"/>
            </a:endParaRPr>
          </a:p>
        </p:txBody>
      </p:sp>
      <p:sp>
        <p:nvSpPr>
          <p:cNvPr id="77" name="Google Shape;77;gd1248189b4_0_108"/>
          <p:cNvSpPr txBox="1">
            <a:spLocks noGrp="1"/>
          </p:cNvSpPr>
          <p:nvPr>
            <p:ph type="title" idx="4294967295"/>
          </p:nvPr>
        </p:nvSpPr>
        <p:spPr>
          <a:xfrm>
            <a:off x="3180086" y="423162"/>
            <a:ext cx="5760717" cy="567453"/>
          </a:xfrm>
          <a:prstGeom prst="rect">
            <a:avLst/>
          </a:prstGeom>
          <a:noFill/>
          <a:ln>
            <a:noFill/>
          </a:ln>
        </p:spPr>
        <p:txBody>
          <a:bodyPr spcFirstLastPara="1" wrap="square" lIns="0" tIns="13325" rIns="0" bIns="0" anchor="t" anchorCtr="0">
            <a:spAutoFit/>
          </a:bodyPr>
          <a:lstStyle/>
          <a:p>
            <a:pPr marL="12700" lvl="0" indent="0" algn="ctr" rtl="0">
              <a:lnSpc>
                <a:spcPct val="100000"/>
              </a:lnSpc>
              <a:spcBef>
                <a:spcPts val="0"/>
              </a:spcBef>
              <a:spcAft>
                <a:spcPts val="0"/>
              </a:spcAft>
              <a:buNone/>
            </a:pPr>
            <a:r>
              <a:rPr lang="en-US" sz="3600" dirty="0"/>
              <a:t>Rules of Engagement / Covenants</a:t>
            </a:r>
            <a:endParaRPr sz="3600" dirty="0"/>
          </a:p>
        </p:txBody>
      </p:sp>
      <p:sp>
        <p:nvSpPr>
          <p:cNvPr id="3" name="Google Shape;65;p1">
            <a:extLst>
              <a:ext uri="{FF2B5EF4-FFF2-40B4-BE49-F238E27FC236}">
                <a16:creationId xmlns:a16="http://schemas.microsoft.com/office/drawing/2014/main" id="{022B7055-5A61-1572-87AF-CF5A27A23765}"/>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5" name="Google Shape;74;gd1248189b4_0_108">
            <a:extLst>
              <a:ext uri="{FF2B5EF4-FFF2-40B4-BE49-F238E27FC236}">
                <a16:creationId xmlns:a16="http://schemas.microsoft.com/office/drawing/2014/main" id="{493CEC1D-76B3-094A-2CE2-55C715FC9B37}"/>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6" name="Google Shape;64;p1">
            <a:extLst>
              <a:ext uri="{FF2B5EF4-FFF2-40B4-BE49-F238E27FC236}">
                <a16:creationId xmlns:a16="http://schemas.microsoft.com/office/drawing/2014/main" id="{29CE6D47-1FE9-633C-25C9-068BA0E0A8AA}"/>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7" name="Google Shape;65;p1">
            <a:extLst>
              <a:ext uri="{FF2B5EF4-FFF2-40B4-BE49-F238E27FC236}">
                <a16:creationId xmlns:a16="http://schemas.microsoft.com/office/drawing/2014/main" id="{5027666C-8106-42DC-8DB3-0756652B0B91}"/>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8" name="Picture 2" descr="Usa Swimming Logo Vector - ClipArt Best">
            <a:extLst>
              <a:ext uri="{FF2B5EF4-FFF2-40B4-BE49-F238E27FC236}">
                <a16:creationId xmlns:a16="http://schemas.microsoft.com/office/drawing/2014/main" id="{4039A37E-29E6-7885-B972-FB8DEDEEE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ct swimming logo">
            <a:extLst>
              <a:ext uri="{FF2B5EF4-FFF2-40B4-BE49-F238E27FC236}">
                <a16:creationId xmlns:a16="http://schemas.microsoft.com/office/drawing/2014/main" id="{0C5416DA-2CCE-AE40-5B1F-5D6E6264F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7C36297F-4D30-6609-227C-D19C0D2BCF53}"/>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369547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4726E-603F-4AFE-97D4-B3C8CBC925AD}"/>
              </a:ext>
            </a:extLst>
          </p:cNvPr>
          <p:cNvSpPr>
            <a:spLocks noGrp="1"/>
          </p:cNvSpPr>
          <p:nvPr>
            <p:ph type="title"/>
          </p:nvPr>
        </p:nvSpPr>
        <p:spPr>
          <a:xfrm>
            <a:off x="480060" y="325369"/>
            <a:ext cx="3276451" cy="1956841"/>
          </a:xfrm>
        </p:spPr>
        <p:txBody>
          <a:bodyPr vert="horz" lIns="91440" tIns="45720" rIns="91440" bIns="45720" rtlCol="0" anchor="b">
            <a:normAutofit/>
          </a:bodyPr>
          <a:lstStyle/>
          <a:p>
            <a:pPr>
              <a:lnSpc>
                <a:spcPct val="90000"/>
              </a:lnSpc>
              <a:spcBef>
                <a:spcPct val="0"/>
              </a:spcBef>
            </a:pPr>
            <a:r>
              <a:rPr lang="en-US" kern="1200" dirty="0">
                <a:solidFill>
                  <a:schemeClr val="tx1"/>
                </a:solidFill>
                <a:latin typeface="Arial Narrow" panose="020B0606020202030204" pitchFamily="34" charset="0"/>
                <a:ea typeface="+mj-ea"/>
                <a:cs typeface="+mj-cs"/>
              </a:rPr>
              <a:t>Alphabet Soup</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5AEC590-F95D-496A-BEA9-210464E0B695}"/>
              </a:ext>
            </a:extLst>
          </p:cNvPr>
          <p:cNvSpPr>
            <a:spLocks noGrp="1"/>
          </p:cNvSpPr>
          <p:nvPr>
            <p:ph type="body" idx="1"/>
          </p:nvPr>
        </p:nvSpPr>
        <p:spPr>
          <a:xfrm>
            <a:off x="480060" y="2872899"/>
            <a:ext cx="3182691" cy="3320668"/>
          </a:xfrm>
        </p:spPr>
        <p:txBody>
          <a:bodyPr vert="horz" lIns="91440" tIns="45720" rIns="91440" bIns="45720" rtlCol="0">
            <a:normAutofit lnSpcReduction="10000"/>
          </a:bodyPr>
          <a:lstStyle/>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USOPC</a:t>
            </a:r>
          </a:p>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NGB = USA Swimming</a:t>
            </a:r>
          </a:p>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LSC = CT Swimming</a:t>
            </a:r>
          </a:p>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HOD</a:t>
            </a:r>
          </a:p>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BOD</a:t>
            </a:r>
          </a:p>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D&amp;O</a:t>
            </a:r>
          </a:p>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DE&amp;I</a:t>
            </a:r>
          </a:p>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MAAPP</a:t>
            </a:r>
          </a:p>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501c3</a:t>
            </a:r>
          </a:p>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990</a:t>
            </a:r>
          </a:p>
        </p:txBody>
      </p:sp>
      <p:pic>
        <p:nvPicPr>
          <p:cNvPr id="5" name="Picture 4" descr="A picture containing text, grass, outdoor, sky&#10;&#10;Description automatically generated">
            <a:extLst>
              <a:ext uri="{FF2B5EF4-FFF2-40B4-BE49-F238E27FC236}">
                <a16:creationId xmlns:a16="http://schemas.microsoft.com/office/drawing/2014/main" id="{C4920C16-70CD-4286-87BE-0278CAD067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2" descr="Usa Swimming Logo Vector - ClipArt Best">
            <a:extLst>
              <a:ext uri="{FF2B5EF4-FFF2-40B4-BE49-F238E27FC236}">
                <a16:creationId xmlns:a16="http://schemas.microsoft.com/office/drawing/2014/main" id="{E720C898-DE50-AEB4-D05B-F27E6898AE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ct swimming logo">
            <a:extLst>
              <a:ext uri="{FF2B5EF4-FFF2-40B4-BE49-F238E27FC236}">
                <a16:creationId xmlns:a16="http://schemas.microsoft.com/office/drawing/2014/main" id="{362B04EE-390D-E18E-C9BB-CEA210C794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38337D1A-7F82-A7F9-04A4-53C1237C770E}"/>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3138698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81"/>
        <p:cNvGrpSpPr/>
        <p:nvPr/>
      </p:nvGrpSpPr>
      <p:grpSpPr>
        <a:xfrm>
          <a:off x="0" y="0"/>
          <a:ext cx="0" cy="0"/>
          <a:chOff x="0" y="0"/>
          <a:chExt cx="0" cy="0"/>
        </a:xfrm>
      </p:grpSpPr>
      <p:sp>
        <p:nvSpPr>
          <p:cNvPr id="82" name="Google Shape;82;gd1248189b4_4_12"/>
          <p:cNvSpPr txBox="1">
            <a:spLocks noGrp="1"/>
          </p:cNvSpPr>
          <p:nvPr>
            <p:ph type="title"/>
          </p:nvPr>
        </p:nvSpPr>
        <p:spPr>
          <a:xfrm>
            <a:off x="3139440" y="372363"/>
            <a:ext cx="5699760" cy="663505"/>
          </a:xfrm>
          <a:prstGeom prst="rect">
            <a:avLst/>
          </a:prstGeom>
          <a:noFill/>
          <a:ln>
            <a:noFill/>
          </a:ln>
        </p:spPr>
        <p:txBody>
          <a:bodyPr spcFirstLastPara="1" wrap="square" lIns="0" tIns="13325" rIns="0" bIns="0" anchor="t" anchorCtr="0">
            <a:spAutoFit/>
          </a:bodyPr>
          <a:lstStyle/>
          <a:p>
            <a:pPr marL="12065" marR="5080" lvl="0" indent="635" algn="ctr" rtl="0">
              <a:lnSpc>
                <a:spcPct val="95909"/>
              </a:lnSpc>
              <a:spcBef>
                <a:spcPts val="0"/>
              </a:spcBef>
              <a:spcAft>
                <a:spcPts val="0"/>
              </a:spcAft>
              <a:buNone/>
            </a:pPr>
            <a:r>
              <a:rPr lang="en-US" sz="4400" dirty="0">
                <a:solidFill>
                  <a:schemeClr val="dk1"/>
                </a:solidFill>
                <a:latin typeface="Arial Narrow"/>
                <a:ea typeface="Arial Narrow"/>
                <a:cs typeface="Arial Narrow"/>
                <a:sym typeface="Arial Narrow"/>
              </a:rPr>
              <a:t>Amateur Sports Act of 1978</a:t>
            </a:r>
          </a:p>
        </p:txBody>
      </p:sp>
      <p:sp>
        <p:nvSpPr>
          <p:cNvPr id="84" name="Google Shape;84;gd1248189b4_4_12"/>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gd1248189b4_4_12"/>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91" name="Google Shape;91;gd1248189b4_4_12"/>
          <p:cNvSpPr txBox="1"/>
          <p:nvPr/>
        </p:nvSpPr>
        <p:spPr>
          <a:xfrm>
            <a:off x="253190" y="1965501"/>
            <a:ext cx="8534400" cy="2973048"/>
          </a:xfrm>
          <a:prstGeom prst="rect">
            <a:avLst/>
          </a:prstGeom>
          <a:noFill/>
          <a:ln>
            <a:noFill/>
          </a:ln>
        </p:spPr>
        <p:txBody>
          <a:bodyPr spcFirstLastPara="1" wrap="square" lIns="0" tIns="76825" rIns="0" bIns="0" anchor="t" anchorCtr="0">
            <a:spAutoFit/>
          </a:bodyPr>
          <a:lstStyle/>
          <a:p>
            <a:pPr marL="12065" marR="5080" lvl="0" indent="635" algn="ctr" rtl="0">
              <a:lnSpc>
                <a:spcPct val="95909"/>
              </a:lnSpc>
              <a:spcBef>
                <a:spcPts val="0"/>
              </a:spcBef>
              <a:spcAft>
                <a:spcPts val="0"/>
              </a:spcAft>
              <a:buNone/>
            </a:pPr>
            <a:r>
              <a:rPr lang="en-US" sz="2800" dirty="0">
                <a:solidFill>
                  <a:schemeClr val="dk1"/>
                </a:solidFill>
                <a:latin typeface="Arial Narrow"/>
                <a:ea typeface="Arial Narrow"/>
                <a:cs typeface="Arial Narrow"/>
                <a:sym typeface="Arial Narrow"/>
              </a:rPr>
              <a:t>The </a:t>
            </a:r>
            <a:r>
              <a:rPr lang="en-US" sz="2800" dirty="0">
                <a:solidFill>
                  <a:srgbClr val="FF0000"/>
                </a:solidFill>
                <a:latin typeface="Arial Narrow"/>
                <a:ea typeface="Arial Narrow"/>
                <a:cs typeface="Arial Narrow"/>
                <a:sym typeface="Arial Narrow"/>
              </a:rPr>
              <a:t>Ted Stevens Olympic and Amateur Sports Act of 1978</a:t>
            </a:r>
            <a:r>
              <a:rPr lang="en-US" sz="2800" dirty="0">
                <a:solidFill>
                  <a:schemeClr val="dk1"/>
                </a:solidFill>
                <a:latin typeface="Arial Narrow"/>
                <a:ea typeface="Arial Narrow"/>
                <a:cs typeface="Arial Narrow"/>
                <a:sym typeface="Arial Narrow"/>
              </a:rPr>
              <a:t>, signed by President Jimmy Carter, establishes a United States Olympic Committee who charters national governing bodies (NGB) for each Olympic sport.</a:t>
            </a:r>
          </a:p>
          <a:p>
            <a:pPr marL="12065" marR="5080" lvl="0" indent="635" algn="ctr" rtl="0">
              <a:lnSpc>
                <a:spcPct val="95909"/>
              </a:lnSpc>
              <a:spcBef>
                <a:spcPts val="0"/>
              </a:spcBef>
              <a:spcAft>
                <a:spcPts val="0"/>
              </a:spcAft>
              <a:buNone/>
            </a:pPr>
            <a:endParaRPr lang="en-US" sz="2800" dirty="0">
              <a:solidFill>
                <a:schemeClr val="dk1"/>
              </a:solidFill>
              <a:latin typeface="Arial Narrow"/>
              <a:ea typeface="Arial Narrow"/>
              <a:cs typeface="Arial Narrow"/>
              <a:sym typeface="Arial Narrow"/>
            </a:endParaRPr>
          </a:p>
          <a:p>
            <a:pPr marL="12065" marR="5080" lvl="0" indent="635" algn="ctr" rtl="0">
              <a:lnSpc>
                <a:spcPct val="95909"/>
              </a:lnSpc>
              <a:spcBef>
                <a:spcPts val="0"/>
              </a:spcBef>
              <a:spcAft>
                <a:spcPts val="0"/>
              </a:spcAft>
              <a:buNone/>
            </a:pPr>
            <a:r>
              <a:rPr lang="en-US" sz="2800" dirty="0">
                <a:solidFill>
                  <a:schemeClr val="dk1"/>
                </a:solidFill>
                <a:latin typeface="Arial Narrow"/>
                <a:ea typeface="Arial Narrow"/>
                <a:cs typeface="Arial Narrow"/>
                <a:sym typeface="Arial Narrow"/>
              </a:rPr>
              <a:t>The Act requires that active athletes must hold 20 percent of the voting power of any board or committee in an NGB.</a:t>
            </a:r>
            <a:endParaRPr sz="2800" dirty="0">
              <a:solidFill>
                <a:schemeClr val="dk1"/>
              </a:solidFill>
              <a:latin typeface="Arial Narrow"/>
              <a:ea typeface="Arial Narrow"/>
              <a:cs typeface="Arial Narrow"/>
              <a:sym typeface="Arial Narrow"/>
            </a:endParaRPr>
          </a:p>
        </p:txBody>
      </p:sp>
      <p:sp>
        <p:nvSpPr>
          <p:cNvPr id="3" name="Google Shape;65;p1">
            <a:extLst>
              <a:ext uri="{FF2B5EF4-FFF2-40B4-BE49-F238E27FC236}">
                <a16:creationId xmlns:a16="http://schemas.microsoft.com/office/drawing/2014/main" id="{867EE18F-5D12-A801-4EC7-02BD2754BBA7}"/>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D2184BBB-5665-E01C-A7CA-D7CB2F4441BD}"/>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BB20A2EF-7120-46BC-F9D1-F0191C59F48C}"/>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BA9402CB-28CE-8AFD-955D-E1A49C9B0A1A}"/>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31468749-9F5D-04BC-9FEA-F5C958292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ct swimming logo">
            <a:extLst>
              <a:ext uri="{FF2B5EF4-FFF2-40B4-BE49-F238E27FC236}">
                <a16:creationId xmlns:a16="http://schemas.microsoft.com/office/drawing/2014/main" id="{568224B4-F28B-2EF7-1341-FBC800F76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5B38285D-15D2-5BFB-BEBA-F8432250C372}"/>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81"/>
        <p:cNvGrpSpPr/>
        <p:nvPr/>
      </p:nvGrpSpPr>
      <p:grpSpPr>
        <a:xfrm>
          <a:off x="0" y="0"/>
          <a:ext cx="0" cy="0"/>
          <a:chOff x="0" y="0"/>
          <a:chExt cx="0" cy="0"/>
        </a:xfrm>
      </p:grpSpPr>
      <p:sp>
        <p:nvSpPr>
          <p:cNvPr id="82" name="Google Shape;82;gd1248189b4_4_12"/>
          <p:cNvSpPr txBox="1">
            <a:spLocks noGrp="1"/>
          </p:cNvSpPr>
          <p:nvPr>
            <p:ph type="title"/>
          </p:nvPr>
        </p:nvSpPr>
        <p:spPr>
          <a:xfrm>
            <a:off x="4505150" y="372363"/>
            <a:ext cx="3826200" cy="690600"/>
          </a:xfrm>
          <a:prstGeom prst="rect">
            <a:avLst/>
          </a:prstGeom>
          <a:noFill/>
          <a:ln>
            <a:noFill/>
          </a:ln>
        </p:spPr>
        <p:txBody>
          <a:bodyPr spcFirstLastPara="1" wrap="square" lIns="0" tIns="13325" rIns="0" bIns="0" anchor="t" anchorCtr="0">
            <a:spAutoFit/>
          </a:bodyPr>
          <a:lstStyle/>
          <a:p>
            <a:pPr marL="12700" lvl="0" indent="0" algn="ctr" rtl="0">
              <a:lnSpc>
                <a:spcPct val="100000"/>
              </a:lnSpc>
              <a:spcBef>
                <a:spcPts val="0"/>
              </a:spcBef>
              <a:spcAft>
                <a:spcPts val="0"/>
              </a:spcAft>
              <a:buNone/>
            </a:pPr>
            <a:r>
              <a:rPr lang="en-US" dirty="0">
                <a:solidFill>
                  <a:schemeClr val="bg2">
                    <a:lumMod val="50000"/>
                  </a:schemeClr>
                </a:solidFill>
              </a:rPr>
              <a:t>USA Swimming</a:t>
            </a:r>
            <a:endParaRPr dirty="0">
              <a:solidFill>
                <a:schemeClr val="bg2">
                  <a:lumMod val="50000"/>
                </a:schemeClr>
              </a:solidFill>
            </a:endParaRPr>
          </a:p>
        </p:txBody>
      </p:sp>
      <p:sp>
        <p:nvSpPr>
          <p:cNvPr id="84" name="Google Shape;84;gd1248189b4_4_12"/>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gd1248189b4_4_12"/>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88" name="Google Shape;88;gd1248189b4_4_12"/>
          <p:cNvSpPr txBox="1">
            <a:spLocks noGrp="1"/>
          </p:cNvSpPr>
          <p:nvPr>
            <p:ph type="title"/>
          </p:nvPr>
        </p:nvSpPr>
        <p:spPr>
          <a:xfrm>
            <a:off x="1892400" y="1780419"/>
            <a:ext cx="5359200" cy="475200"/>
          </a:xfrm>
          <a:prstGeom prst="rect">
            <a:avLst/>
          </a:prstGeom>
          <a:noFill/>
          <a:ln>
            <a:noFill/>
          </a:ln>
        </p:spPr>
        <p:txBody>
          <a:bodyPr spcFirstLastPara="1" wrap="square" lIns="0" tIns="13325" rIns="0" bIns="0" anchor="t" anchorCtr="0">
            <a:spAutoFit/>
          </a:bodyPr>
          <a:lstStyle/>
          <a:p>
            <a:pPr marL="12700" lvl="0" indent="0" algn="ctr" rtl="0">
              <a:lnSpc>
                <a:spcPct val="100000"/>
              </a:lnSpc>
              <a:spcBef>
                <a:spcPts val="0"/>
              </a:spcBef>
              <a:spcAft>
                <a:spcPts val="0"/>
              </a:spcAft>
              <a:buNone/>
            </a:pPr>
            <a:r>
              <a:rPr lang="en-US" sz="3000" dirty="0">
                <a:solidFill>
                  <a:srgbClr val="A47900"/>
                </a:solidFill>
              </a:rPr>
              <a:t>Vision</a:t>
            </a:r>
            <a:endParaRPr sz="3000" dirty="0">
              <a:solidFill>
                <a:srgbClr val="A47900"/>
              </a:solidFill>
            </a:endParaRPr>
          </a:p>
        </p:txBody>
      </p:sp>
      <p:sp>
        <p:nvSpPr>
          <p:cNvPr id="89" name="Google Shape;89;gd1248189b4_4_12"/>
          <p:cNvSpPr txBox="1"/>
          <p:nvPr/>
        </p:nvSpPr>
        <p:spPr>
          <a:xfrm>
            <a:off x="769575" y="2226191"/>
            <a:ext cx="7561800" cy="752119"/>
          </a:xfrm>
          <a:prstGeom prst="rect">
            <a:avLst/>
          </a:prstGeom>
          <a:noFill/>
          <a:ln>
            <a:noFill/>
          </a:ln>
        </p:spPr>
        <p:txBody>
          <a:bodyPr spcFirstLastPara="1" wrap="square" lIns="0" tIns="13325" rIns="0" bIns="0" anchor="t" anchorCtr="0">
            <a:spAutoFit/>
          </a:bodyPr>
          <a:lstStyle/>
          <a:p>
            <a:pPr marL="12700" marR="5080" lvl="0" indent="0" algn="ctr" rtl="0">
              <a:lnSpc>
                <a:spcPct val="100000"/>
              </a:lnSpc>
              <a:spcBef>
                <a:spcPts val="0"/>
              </a:spcBef>
              <a:spcAft>
                <a:spcPts val="0"/>
              </a:spcAft>
              <a:buNone/>
            </a:pPr>
            <a:r>
              <a:rPr lang="en-US" sz="2400" dirty="0">
                <a:solidFill>
                  <a:schemeClr val="dk1"/>
                </a:solidFill>
                <a:latin typeface="Arial Narrow"/>
                <a:ea typeface="Arial Narrow"/>
                <a:cs typeface="Arial Narrow"/>
                <a:sym typeface="Arial Narrow"/>
              </a:rPr>
              <a:t>To inspire and enable our members to achieve excellence in the sport of swimming and in life.</a:t>
            </a:r>
            <a:endParaRPr sz="2400" dirty="0">
              <a:solidFill>
                <a:schemeClr val="dk1"/>
              </a:solidFill>
              <a:latin typeface="Arial Narrow"/>
              <a:ea typeface="Arial Narrow"/>
              <a:cs typeface="Arial Narrow"/>
              <a:sym typeface="Arial Narrow"/>
            </a:endParaRPr>
          </a:p>
        </p:txBody>
      </p:sp>
      <p:sp>
        <p:nvSpPr>
          <p:cNvPr id="90" name="Google Shape;90;gd1248189b4_4_12"/>
          <p:cNvSpPr txBox="1">
            <a:spLocks noGrp="1"/>
          </p:cNvSpPr>
          <p:nvPr>
            <p:ph type="title"/>
          </p:nvPr>
        </p:nvSpPr>
        <p:spPr>
          <a:xfrm>
            <a:off x="1892400" y="3200264"/>
            <a:ext cx="5359200" cy="475200"/>
          </a:xfrm>
          <a:prstGeom prst="rect">
            <a:avLst/>
          </a:prstGeom>
          <a:noFill/>
          <a:ln>
            <a:noFill/>
          </a:ln>
        </p:spPr>
        <p:txBody>
          <a:bodyPr spcFirstLastPara="1" wrap="square" lIns="0" tIns="13325" rIns="0" bIns="0" anchor="t" anchorCtr="0">
            <a:spAutoFit/>
          </a:bodyPr>
          <a:lstStyle/>
          <a:p>
            <a:pPr marL="12700" lvl="0" indent="0" algn="ctr" rtl="0">
              <a:lnSpc>
                <a:spcPct val="100000"/>
              </a:lnSpc>
              <a:spcBef>
                <a:spcPts val="0"/>
              </a:spcBef>
              <a:spcAft>
                <a:spcPts val="0"/>
              </a:spcAft>
              <a:buNone/>
            </a:pPr>
            <a:r>
              <a:rPr lang="en-US" sz="3000" dirty="0">
                <a:solidFill>
                  <a:srgbClr val="A47900"/>
                </a:solidFill>
              </a:rPr>
              <a:t>Priorities</a:t>
            </a:r>
            <a:endParaRPr sz="3000" dirty="0">
              <a:solidFill>
                <a:srgbClr val="A47900"/>
              </a:solidFill>
            </a:endParaRPr>
          </a:p>
        </p:txBody>
      </p:sp>
      <p:sp>
        <p:nvSpPr>
          <p:cNvPr id="91" name="Google Shape;91;gd1248189b4_4_12"/>
          <p:cNvSpPr txBox="1"/>
          <p:nvPr/>
        </p:nvSpPr>
        <p:spPr>
          <a:xfrm>
            <a:off x="304800" y="3577941"/>
            <a:ext cx="8534400" cy="1495912"/>
          </a:xfrm>
          <a:prstGeom prst="rect">
            <a:avLst/>
          </a:prstGeom>
          <a:noFill/>
          <a:ln>
            <a:noFill/>
          </a:ln>
        </p:spPr>
        <p:txBody>
          <a:bodyPr spcFirstLastPara="1" wrap="square" lIns="0" tIns="76825" rIns="0" bIns="0" anchor="t" anchorCtr="0">
            <a:spAutoFit/>
          </a:bodyPr>
          <a:lstStyle/>
          <a:p>
            <a:pPr marL="12065" marR="5080" lvl="0" indent="635" algn="ctr" rtl="0">
              <a:lnSpc>
                <a:spcPct val="95909"/>
              </a:lnSpc>
              <a:spcBef>
                <a:spcPts val="0"/>
              </a:spcBef>
              <a:spcAft>
                <a:spcPts val="0"/>
              </a:spcAft>
              <a:buNone/>
            </a:pPr>
            <a:r>
              <a:rPr lang="en-US" sz="2400" dirty="0">
                <a:solidFill>
                  <a:schemeClr val="dk1"/>
                </a:solidFill>
                <a:latin typeface="Arial Narrow"/>
                <a:ea typeface="Arial Narrow"/>
                <a:cs typeface="Arial Narrow"/>
                <a:sym typeface="Arial Narrow"/>
              </a:rPr>
              <a:t>Competitive success at the international level</a:t>
            </a:r>
          </a:p>
          <a:p>
            <a:pPr marL="12065" marR="5080" lvl="0" indent="635" algn="ctr" rtl="0">
              <a:lnSpc>
                <a:spcPct val="95909"/>
              </a:lnSpc>
              <a:spcBef>
                <a:spcPts val="0"/>
              </a:spcBef>
              <a:spcAft>
                <a:spcPts val="0"/>
              </a:spcAft>
              <a:buNone/>
            </a:pPr>
            <a:r>
              <a:rPr lang="en-US" sz="2400" dirty="0">
                <a:solidFill>
                  <a:schemeClr val="dk1"/>
                </a:solidFill>
                <a:latin typeface="Arial Narrow"/>
                <a:ea typeface="Arial Narrow"/>
                <a:cs typeface="Arial Narrow"/>
                <a:sym typeface="Arial Narrow"/>
              </a:rPr>
              <a:t>Resources to support athletes, coaches and clubs</a:t>
            </a:r>
          </a:p>
          <a:p>
            <a:pPr marL="12065" marR="5080" lvl="0" indent="635" algn="ctr" rtl="0">
              <a:lnSpc>
                <a:spcPct val="95909"/>
              </a:lnSpc>
              <a:spcBef>
                <a:spcPts val="0"/>
              </a:spcBef>
              <a:spcAft>
                <a:spcPts val="0"/>
              </a:spcAft>
              <a:buNone/>
            </a:pPr>
            <a:r>
              <a:rPr lang="en-US" sz="2400" dirty="0">
                <a:solidFill>
                  <a:schemeClr val="dk1"/>
                </a:solidFill>
                <a:latin typeface="Arial Narrow"/>
                <a:ea typeface="Arial Narrow"/>
                <a:cs typeface="Arial Narrow"/>
                <a:sym typeface="Arial Narrow"/>
              </a:rPr>
              <a:t>Public engagement with swimming</a:t>
            </a:r>
          </a:p>
          <a:p>
            <a:pPr marL="12065" marR="5080" lvl="0" indent="635" algn="ctr" rtl="0">
              <a:lnSpc>
                <a:spcPct val="95909"/>
              </a:lnSpc>
              <a:spcBef>
                <a:spcPts val="0"/>
              </a:spcBef>
              <a:spcAft>
                <a:spcPts val="0"/>
              </a:spcAft>
              <a:buNone/>
            </a:pPr>
            <a:r>
              <a:rPr lang="en-US" sz="2400" dirty="0">
                <a:solidFill>
                  <a:schemeClr val="dk1"/>
                </a:solidFill>
                <a:latin typeface="Arial Narrow"/>
                <a:ea typeface="Arial Narrow"/>
                <a:cs typeface="Arial Narrow"/>
                <a:sym typeface="Arial Narrow"/>
              </a:rPr>
              <a:t>Maintain recognition as best-in-class NGB</a:t>
            </a:r>
            <a:endParaRPr sz="2400" dirty="0">
              <a:solidFill>
                <a:schemeClr val="dk1"/>
              </a:solidFill>
              <a:latin typeface="Arial Narrow"/>
              <a:ea typeface="Arial Narrow"/>
              <a:cs typeface="Arial Narrow"/>
              <a:sym typeface="Arial Narrow"/>
            </a:endParaRPr>
          </a:p>
        </p:txBody>
      </p:sp>
      <p:sp>
        <p:nvSpPr>
          <p:cNvPr id="3" name="Google Shape;65;p1">
            <a:extLst>
              <a:ext uri="{FF2B5EF4-FFF2-40B4-BE49-F238E27FC236}">
                <a16:creationId xmlns:a16="http://schemas.microsoft.com/office/drawing/2014/main" id="{845FC9E6-A5FF-2872-2655-F52E2B49FE86}"/>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7246BB6D-C998-F589-691C-8F6D4D456BF6}"/>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DDEF6935-0374-E906-1C24-8F2F789AAD4A}"/>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FF578A40-96E6-ED77-034D-FB26F0CC3440}"/>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013802AB-ABD3-2974-EC3F-8A2E6F9F2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ct swimming logo">
            <a:extLst>
              <a:ext uri="{FF2B5EF4-FFF2-40B4-BE49-F238E27FC236}">
                <a16:creationId xmlns:a16="http://schemas.microsoft.com/office/drawing/2014/main" id="{286CDDE2-9DB6-B7C9-F707-C0D99BBD1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DCBD77D9-EF53-F21F-D910-324F33AE972A}"/>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730625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1717925" y="1872155"/>
            <a:ext cx="5989200" cy="506100"/>
          </a:xfrm>
          <a:prstGeom prst="rect">
            <a:avLst/>
          </a:prstGeom>
          <a:noFill/>
          <a:ln>
            <a:noFill/>
          </a:ln>
        </p:spPr>
        <p:txBody>
          <a:bodyPr spcFirstLastPara="1" wrap="square" lIns="0" tIns="13325" rIns="0" bIns="0" anchor="t" anchorCtr="0">
            <a:spAutoFit/>
          </a:bodyPr>
          <a:lstStyle/>
          <a:p>
            <a:pPr marL="0" lvl="0" indent="0" algn="ctr" rtl="0">
              <a:lnSpc>
                <a:spcPct val="100000"/>
              </a:lnSpc>
              <a:spcBef>
                <a:spcPts val="0"/>
              </a:spcBef>
              <a:spcAft>
                <a:spcPts val="0"/>
              </a:spcAft>
              <a:buNone/>
            </a:pPr>
            <a:r>
              <a:rPr lang="en-US" sz="3200" dirty="0">
                <a:solidFill>
                  <a:schemeClr val="bg2">
                    <a:lumMod val="50000"/>
                  </a:schemeClr>
                </a:solidFill>
              </a:rPr>
              <a:t>Local Swim Committee</a:t>
            </a:r>
            <a:endParaRPr sz="3200" dirty="0">
              <a:solidFill>
                <a:schemeClr val="bg2">
                  <a:lumMod val="50000"/>
                </a:schemeClr>
              </a:solidFill>
            </a:endParaRPr>
          </a:p>
        </p:txBody>
      </p:sp>
      <p:sp>
        <p:nvSpPr>
          <p:cNvPr id="148" name="Google Shape;148;p7"/>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7"/>
          <p:cNvSpPr txBox="1">
            <a:spLocks noGrp="1"/>
          </p:cNvSpPr>
          <p:nvPr>
            <p:ph type="sldNum" idx="12"/>
          </p:nvPr>
        </p:nvSpPr>
        <p:spPr>
          <a:xfrm>
            <a:off x="8412988" y="6463728"/>
            <a:ext cx="206375" cy="190180"/>
          </a:xfrm>
          <a:prstGeom prst="rect">
            <a:avLst/>
          </a:prstGeom>
          <a:noFill/>
          <a:ln>
            <a:noFill/>
          </a:ln>
        </p:spPr>
        <p:txBody>
          <a:bodyPr spcFirstLastPara="1" wrap="square" lIns="0" tIns="0" rIns="0" bIns="0" anchor="t" anchorCtr="0">
            <a:spAutoFit/>
          </a:bodyPr>
          <a:lstStyle/>
          <a:p>
            <a:pPr marL="25400" lvl="0" indent="0" algn="l" rtl="0">
              <a:lnSpc>
                <a:spcPct val="103333"/>
              </a:lnSpc>
              <a:spcBef>
                <a:spcPts val="0"/>
              </a:spcBef>
              <a:spcAft>
                <a:spcPts val="0"/>
              </a:spcAft>
              <a:buNone/>
            </a:pPr>
            <a:endParaRPr dirty="0"/>
          </a:p>
        </p:txBody>
      </p:sp>
      <p:sp>
        <p:nvSpPr>
          <p:cNvPr id="151" name="Google Shape;151;p7"/>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152" name="Google Shape;152;p7"/>
          <p:cNvSpPr txBox="1">
            <a:spLocks noGrp="1"/>
          </p:cNvSpPr>
          <p:nvPr>
            <p:ph type="title"/>
          </p:nvPr>
        </p:nvSpPr>
        <p:spPr>
          <a:xfrm>
            <a:off x="3429000" y="348900"/>
            <a:ext cx="5410200" cy="677400"/>
          </a:xfrm>
          <a:prstGeom prst="rect">
            <a:avLst/>
          </a:prstGeom>
          <a:noFill/>
          <a:ln>
            <a:noFill/>
          </a:ln>
        </p:spPr>
        <p:txBody>
          <a:bodyPr spcFirstLastPara="1" wrap="square" lIns="0" tIns="0" rIns="0" bIns="0" anchor="t" anchorCtr="0">
            <a:spAutoFit/>
          </a:bodyPr>
          <a:lstStyle/>
          <a:p>
            <a:pPr marL="12700" lvl="0" indent="0" algn="ctr" rtl="0">
              <a:lnSpc>
                <a:spcPct val="100000"/>
              </a:lnSpc>
              <a:spcBef>
                <a:spcPts val="0"/>
              </a:spcBef>
              <a:spcAft>
                <a:spcPts val="0"/>
              </a:spcAft>
              <a:buNone/>
            </a:pPr>
            <a:r>
              <a:rPr lang="en-US" dirty="0">
                <a:solidFill>
                  <a:schemeClr val="bg2">
                    <a:lumMod val="50000"/>
                  </a:schemeClr>
                </a:solidFill>
              </a:rPr>
              <a:t>LSC</a:t>
            </a:r>
            <a:endParaRPr dirty="0">
              <a:solidFill>
                <a:schemeClr val="bg2">
                  <a:lumMod val="50000"/>
                </a:schemeClr>
              </a:solidFill>
            </a:endParaRPr>
          </a:p>
        </p:txBody>
      </p:sp>
      <p:sp>
        <p:nvSpPr>
          <p:cNvPr id="153" name="Google Shape;153;p7"/>
          <p:cNvSpPr txBox="1"/>
          <p:nvPr/>
        </p:nvSpPr>
        <p:spPr>
          <a:xfrm>
            <a:off x="487675" y="2383455"/>
            <a:ext cx="8275200" cy="2262127"/>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575"/>
              </a:spcBef>
              <a:spcAft>
                <a:spcPts val="0"/>
              </a:spcAft>
              <a:buClr>
                <a:schemeClr val="dk1"/>
              </a:buClr>
              <a:buSzPts val="2000"/>
              <a:buFont typeface="Arial" panose="020B0604020202020204" pitchFamily="34" charset="0"/>
              <a:buChar char="•"/>
            </a:pPr>
            <a:r>
              <a:rPr lang="en-US" sz="2000" dirty="0">
                <a:solidFill>
                  <a:schemeClr val="dk1"/>
                </a:solidFill>
                <a:latin typeface="Arial Narrow"/>
                <a:ea typeface="Arial Narrow"/>
                <a:cs typeface="Arial Narrow"/>
                <a:sym typeface="Arial Narrow"/>
              </a:rPr>
              <a:t>LSCs acts as the representatives for specific swimming communities throughout the country. </a:t>
            </a:r>
          </a:p>
          <a:p>
            <a:pPr marL="342900" marR="0" lvl="0" indent="-342900" algn="l" rtl="0">
              <a:lnSpc>
                <a:spcPct val="100000"/>
              </a:lnSpc>
              <a:spcBef>
                <a:spcPts val="575"/>
              </a:spcBef>
              <a:spcAft>
                <a:spcPts val="0"/>
              </a:spcAft>
              <a:buClr>
                <a:schemeClr val="dk1"/>
              </a:buClr>
              <a:buSzPts val="2000"/>
              <a:buFont typeface="Arial" panose="020B0604020202020204" pitchFamily="34" charset="0"/>
              <a:buChar char="•"/>
            </a:pPr>
            <a:r>
              <a:rPr lang="en-US" sz="2000" dirty="0">
                <a:solidFill>
                  <a:schemeClr val="dk1"/>
                </a:solidFill>
                <a:latin typeface="Arial Narrow"/>
                <a:ea typeface="Arial Narrow"/>
                <a:cs typeface="Arial Narrow"/>
                <a:sym typeface="Arial Narrow"/>
              </a:rPr>
              <a:t>There are 59 LSCs with defined boundaries that are unique to an area of the country. </a:t>
            </a:r>
          </a:p>
          <a:p>
            <a:pPr marL="342900" marR="0" lvl="0" indent="-342900" algn="l" rtl="0">
              <a:lnSpc>
                <a:spcPct val="100000"/>
              </a:lnSpc>
              <a:spcBef>
                <a:spcPts val="575"/>
              </a:spcBef>
              <a:spcAft>
                <a:spcPts val="0"/>
              </a:spcAft>
              <a:buClr>
                <a:schemeClr val="dk1"/>
              </a:buClr>
              <a:buSzPts val="2000"/>
              <a:buFont typeface="Arial" panose="020B0604020202020204" pitchFamily="34" charset="0"/>
              <a:buChar char="•"/>
            </a:pPr>
            <a:r>
              <a:rPr lang="en-US" sz="2000" dirty="0">
                <a:solidFill>
                  <a:schemeClr val="dk1"/>
                </a:solidFill>
                <a:latin typeface="Arial Narrow"/>
                <a:ea typeface="Arial Narrow"/>
                <a:cs typeface="Arial Narrow"/>
                <a:sym typeface="Arial Narrow"/>
              </a:rPr>
              <a:t>LSCs are tasked with registering members, scheduling competitions and leading clubs on behalf of USA Swimming. </a:t>
            </a:r>
            <a:endParaRPr sz="2000" dirty="0">
              <a:solidFill>
                <a:schemeClr val="dk1"/>
              </a:solidFill>
              <a:latin typeface="Arial Narrow"/>
              <a:ea typeface="Arial Narrow"/>
              <a:cs typeface="Arial Narrow"/>
              <a:sym typeface="Arial Narrow"/>
            </a:endParaRPr>
          </a:p>
        </p:txBody>
      </p:sp>
      <p:sp>
        <p:nvSpPr>
          <p:cNvPr id="3" name="Google Shape;65;p1">
            <a:extLst>
              <a:ext uri="{FF2B5EF4-FFF2-40B4-BE49-F238E27FC236}">
                <a16:creationId xmlns:a16="http://schemas.microsoft.com/office/drawing/2014/main" id="{63780441-B939-A223-0E68-2AC8E64638C0}"/>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F234F80F-DD68-01C9-A5E1-12686681A9D6}"/>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46109593-AD15-A557-5D8C-49A2D1FBBD78}"/>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50636917-A525-1F12-485A-FCA149206F43}"/>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C9C2A28F-5815-A6D0-1DAB-931D1DC13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ct swimming logo">
            <a:extLst>
              <a:ext uri="{FF2B5EF4-FFF2-40B4-BE49-F238E27FC236}">
                <a16:creationId xmlns:a16="http://schemas.microsoft.com/office/drawing/2014/main" id="{316DFBFB-F8A9-A1E7-59BD-A31B48A6C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33"/>
        <p:cNvGrpSpPr/>
        <p:nvPr/>
      </p:nvGrpSpPr>
      <p:grpSpPr>
        <a:xfrm>
          <a:off x="0" y="0"/>
          <a:ext cx="0" cy="0"/>
          <a:chOff x="0" y="0"/>
          <a:chExt cx="0" cy="0"/>
        </a:xfrm>
      </p:grpSpPr>
      <p:sp>
        <p:nvSpPr>
          <p:cNvPr id="135" name="Google Shape;135;gcaaec06b26_0_76"/>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gcaaec06b26_0_76"/>
          <p:cNvSpPr txBox="1">
            <a:spLocks noGrp="1"/>
          </p:cNvSpPr>
          <p:nvPr>
            <p:ph type="title"/>
          </p:nvPr>
        </p:nvSpPr>
        <p:spPr>
          <a:xfrm>
            <a:off x="4573250" y="425100"/>
            <a:ext cx="3678900" cy="677400"/>
          </a:xfrm>
          <a:prstGeom prst="rect">
            <a:avLst/>
          </a:prstGeom>
          <a:noFill/>
          <a:ln>
            <a:noFill/>
          </a:ln>
        </p:spPr>
        <p:txBody>
          <a:bodyPr spcFirstLastPara="1" wrap="square" lIns="0" tIns="0" rIns="0" bIns="0" anchor="t" anchorCtr="0">
            <a:spAutoFit/>
          </a:bodyPr>
          <a:lstStyle/>
          <a:p>
            <a:pPr marL="12700" lvl="0" indent="0" algn="ctr" rtl="0">
              <a:lnSpc>
                <a:spcPct val="100000"/>
              </a:lnSpc>
              <a:spcBef>
                <a:spcPts val="0"/>
              </a:spcBef>
              <a:spcAft>
                <a:spcPts val="0"/>
              </a:spcAft>
              <a:buNone/>
            </a:pPr>
            <a:r>
              <a:rPr lang="en-US" dirty="0">
                <a:solidFill>
                  <a:schemeClr val="bg2">
                    <a:lumMod val="50000"/>
                  </a:schemeClr>
                </a:solidFill>
              </a:rPr>
              <a:t>Eastern Zone</a:t>
            </a:r>
            <a:endParaRPr dirty="0">
              <a:solidFill>
                <a:schemeClr val="bg2">
                  <a:lumMod val="50000"/>
                </a:schemeClr>
              </a:solidFill>
            </a:endParaRPr>
          </a:p>
        </p:txBody>
      </p:sp>
      <p:sp>
        <p:nvSpPr>
          <p:cNvPr id="138" name="Google Shape;138;gcaaec06b26_0_76"/>
          <p:cNvSpPr txBox="1">
            <a:spLocks noGrp="1"/>
          </p:cNvSpPr>
          <p:nvPr>
            <p:ph type="body" idx="1"/>
          </p:nvPr>
        </p:nvSpPr>
        <p:spPr>
          <a:xfrm>
            <a:off x="381000" y="1781600"/>
            <a:ext cx="3428400" cy="3257302"/>
          </a:xfrm>
          <a:prstGeom prst="rect">
            <a:avLst/>
          </a:prstGeom>
          <a:noFill/>
          <a:ln>
            <a:noFill/>
          </a:ln>
        </p:spPr>
        <p:txBody>
          <a:bodyPr spcFirstLastPara="1" wrap="square" lIns="0" tIns="0" rIns="0" bIns="0" anchor="t" anchorCtr="0">
            <a:spAutoFit/>
          </a:bodyPr>
          <a:lstStyle/>
          <a:p>
            <a:pPr marL="285750" lvl="0" indent="-241300" algn="l" rtl="0">
              <a:lnSpc>
                <a:spcPct val="100000"/>
              </a:lnSpc>
              <a:spcBef>
                <a:spcPts val="0"/>
              </a:spcBef>
              <a:spcAft>
                <a:spcPts val="0"/>
              </a:spcAft>
              <a:buClr>
                <a:schemeClr val="dk1"/>
              </a:buClr>
              <a:buSzPts val="2000"/>
              <a:buFont typeface="Arial"/>
              <a:buChar char="•"/>
            </a:pPr>
            <a:r>
              <a:rPr lang="en-US" sz="2000" dirty="0">
                <a:latin typeface="Calibri"/>
                <a:ea typeface="Calibri"/>
                <a:cs typeface="Calibri"/>
                <a:sym typeface="Calibri"/>
              </a:rPr>
              <a:t>USA Swimming – 4 zones: Eastern, Southern, Central, and Western</a:t>
            </a:r>
            <a:endParaRPr sz="2000" dirty="0">
              <a:latin typeface="Calibri"/>
              <a:ea typeface="Calibri"/>
              <a:cs typeface="Calibri"/>
              <a:sym typeface="Calibri"/>
            </a:endParaRPr>
          </a:p>
          <a:p>
            <a:pPr marL="285750" lvl="0" indent="-241300" algn="l" rtl="0">
              <a:lnSpc>
                <a:spcPct val="100000"/>
              </a:lnSpc>
              <a:spcBef>
                <a:spcPts val="0"/>
              </a:spcBef>
              <a:spcAft>
                <a:spcPts val="0"/>
              </a:spcAft>
              <a:buClr>
                <a:schemeClr val="dk1"/>
              </a:buClr>
              <a:buSzPts val="2000"/>
              <a:buFont typeface="Arial"/>
              <a:buChar char="•"/>
            </a:pPr>
            <a:r>
              <a:rPr lang="en-US" sz="2000" dirty="0">
                <a:latin typeface="Calibri"/>
                <a:ea typeface="Calibri"/>
                <a:cs typeface="Calibri"/>
                <a:sym typeface="Calibri"/>
              </a:rPr>
              <a:t>11 LSCs in Eastern Zone</a:t>
            </a:r>
            <a:endParaRPr sz="2000" dirty="0">
              <a:latin typeface="Calibri"/>
              <a:ea typeface="Calibri"/>
              <a:cs typeface="Calibri"/>
              <a:sym typeface="Calibri"/>
            </a:endParaRPr>
          </a:p>
          <a:p>
            <a:pPr marL="285750" lvl="0" indent="-241300" algn="l" rtl="0">
              <a:lnSpc>
                <a:spcPct val="100000"/>
              </a:lnSpc>
              <a:spcBef>
                <a:spcPts val="0"/>
              </a:spcBef>
              <a:spcAft>
                <a:spcPts val="0"/>
              </a:spcAft>
              <a:buClr>
                <a:schemeClr val="dk1"/>
              </a:buClr>
              <a:buSzPts val="2000"/>
              <a:buFont typeface="Arial"/>
              <a:buChar char="•"/>
            </a:pPr>
            <a:r>
              <a:rPr lang="en-US" sz="2000" dirty="0">
                <a:latin typeface="Calibri"/>
                <a:ea typeface="Calibri"/>
                <a:cs typeface="Calibri"/>
                <a:sym typeface="Calibri"/>
              </a:rPr>
              <a:t>House of Delegates</a:t>
            </a:r>
            <a:endParaRPr sz="2000" dirty="0">
              <a:latin typeface="Calibri"/>
              <a:ea typeface="Calibri"/>
              <a:cs typeface="Calibri"/>
              <a:sym typeface="Calibri"/>
            </a:endParaRPr>
          </a:p>
          <a:p>
            <a:pPr marL="285750" lvl="0" indent="-241300" algn="l" rtl="0">
              <a:lnSpc>
                <a:spcPct val="100000"/>
              </a:lnSpc>
              <a:spcBef>
                <a:spcPts val="0"/>
              </a:spcBef>
              <a:spcAft>
                <a:spcPts val="0"/>
              </a:spcAft>
              <a:buClr>
                <a:schemeClr val="dk1"/>
              </a:buClr>
              <a:buSzPts val="2000"/>
              <a:buFont typeface="Arial"/>
              <a:buChar char="•"/>
            </a:pPr>
            <a:r>
              <a:rPr lang="en-US" sz="2000" dirty="0">
                <a:latin typeface="Calibri"/>
                <a:ea typeface="Calibri"/>
                <a:cs typeface="Calibri"/>
                <a:sym typeface="Calibri"/>
              </a:rPr>
              <a:t>Zone programming</a:t>
            </a:r>
            <a:endParaRPr dirty="0"/>
          </a:p>
          <a:p>
            <a:pPr marL="755650" marR="5080" lvl="1" indent="-311150" algn="l" rtl="0">
              <a:spcBef>
                <a:spcPts val="95"/>
              </a:spcBef>
              <a:spcAft>
                <a:spcPts val="0"/>
              </a:spcAft>
              <a:buSzPts val="1800"/>
              <a:buFont typeface="Noto Sans Symbols"/>
              <a:buChar char="✔"/>
            </a:pPr>
            <a:r>
              <a:rPr lang="en-US" dirty="0"/>
              <a:t>14&amp; U Championship</a:t>
            </a:r>
            <a:endParaRPr sz="2200" dirty="0"/>
          </a:p>
          <a:p>
            <a:pPr marL="755650" marR="5080" lvl="1" indent="-311150" algn="l" rtl="0">
              <a:spcBef>
                <a:spcPts val="95"/>
              </a:spcBef>
              <a:spcAft>
                <a:spcPts val="0"/>
              </a:spcAft>
              <a:buSzPts val="1800"/>
              <a:buFont typeface="Noto Sans Symbols"/>
              <a:buChar char="✔"/>
            </a:pPr>
            <a:r>
              <a:rPr lang="en-US" dirty="0"/>
              <a:t>Open Water Championship</a:t>
            </a:r>
          </a:p>
          <a:p>
            <a:pPr marL="755650" marR="784225" lvl="1" indent="-311150" algn="l" rtl="0">
              <a:spcBef>
                <a:spcPts val="0"/>
              </a:spcBef>
              <a:spcAft>
                <a:spcPts val="0"/>
              </a:spcAft>
              <a:buSzPts val="1800"/>
              <a:buFont typeface="Noto Sans Symbols"/>
              <a:buChar char="✔"/>
            </a:pPr>
            <a:r>
              <a:rPr lang="en-US" dirty="0"/>
              <a:t>Select Camps</a:t>
            </a:r>
          </a:p>
          <a:p>
            <a:pPr marL="755650" marR="784225" lvl="1" indent="-311150" algn="l" rtl="0">
              <a:spcBef>
                <a:spcPts val="0"/>
              </a:spcBef>
              <a:spcAft>
                <a:spcPts val="0"/>
              </a:spcAft>
              <a:buSzPts val="1800"/>
              <a:buFont typeface="Noto Sans Symbols"/>
              <a:buChar char="✔"/>
            </a:pPr>
            <a:r>
              <a:rPr lang="en-US" dirty="0"/>
              <a:t>Leadership Camp Workshops</a:t>
            </a:r>
            <a:endParaRPr lang="en-US" sz="2200" dirty="0"/>
          </a:p>
        </p:txBody>
      </p:sp>
      <p:sp>
        <p:nvSpPr>
          <p:cNvPr id="139" name="Google Shape;139;gcaaec06b26_0_76"/>
          <p:cNvSpPr txBox="1">
            <a:spLocks noGrp="1"/>
          </p:cNvSpPr>
          <p:nvPr>
            <p:ph type="sldNum" idx="12"/>
          </p:nvPr>
        </p:nvSpPr>
        <p:spPr>
          <a:xfrm>
            <a:off x="8412988" y="6463728"/>
            <a:ext cx="206400" cy="190180"/>
          </a:xfrm>
          <a:prstGeom prst="rect">
            <a:avLst/>
          </a:prstGeom>
          <a:noFill/>
          <a:ln>
            <a:noFill/>
          </a:ln>
        </p:spPr>
        <p:txBody>
          <a:bodyPr spcFirstLastPara="1" wrap="square" lIns="0" tIns="0" rIns="0" bIns="0" anchor="t" anchorCtr="0">
            <a:spAutoFit/>
          </a:bodyPr>
          <a:lstStyle/>
          <a:p>
            <a:pPr marL="25400" lvl="0" indent="0" algn="l" rtl="0">
              <a:spcBef>
                <a:spcPts val="0"/>
              </a:spcBef>
              <a:spcAft>
                <a:spcPts val="0"/>
              </a:spcAft>
              <a:buClr>
                <a:srgbClr val="000000"/>
              </a:buClr>
              <a:buFont typeface="Arial"/>
              <a:buNone/>
            </a:pPr>
            <a:endParaRPr dirty="0"/>
          </a:p>
        </p:txBody>
      </p:sp>
      <p:sp>
        <p:nvSpPr>
          <p:cNvPr id="140" name="Google Shape;140;gcaaec06b26_0_76"/>
          <p:cNvSpPr/>
          <p:nvPr/>
        </p:nvSpPr>
        <p:spPr>
          <a:xfrm>
            <a:off x="3823875" y="1733100"/>
            <a:ext cx="5015400" cy="3753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gcaaec06b26_0_76"/>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3" name="Google Shape;65;p1">
            <a:extLst>
              <a:ext uri="{FF2B5EF4-FFF2-40B4-BE49-F238E27FC236}">
                <a16:creationId xmlns:a16="http://schemas.microsoft.com/office/drawing/2014/main" id="{2A8D830A-89EE-5876-DF5D-6D3627883A7E}"/>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69162B31-AB48-1252-B77A-86287A7C4FFD}"/>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8DEF99D8-F947-809E-CE01-8299E632FAB6}"/>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758D6C2A-ECA1-F239-0B3D-3C52BEC92832}"/>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ED6B9F5F-E7EB-6EDB-77A8-6C32F71AB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ct swimming logo">
            <a:extLst>
              <a:ext uri="{FF2B5EF4-FFF2-40B4-BE49-F238E27FC236}">
                <a16:creationId xmlns:a16="http://schemas.microsoft.com/office/drawing/2014/main" id="{BCB38A13-55FB-16A0-D57A-37C85F3E4E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3242</Words>
  <Application>Microsoft Office PowerPoint</Application>
  <PresentationFormat>On-screen Show (4:3)</PresentationFormat>
  <Paragraphs>423</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Wingdings 3</vt:lpstr>
      <vt:lpstr>Lucida Sans</vt:lpstr>
      <vt:lpstr>Wingdings</vt:lpstr>
      <vt:lpstr>inherit</vt:lpstr>
      <vt:lpstr>Arial Narrow</vt:lpstr>
      <vt:lpstr>Arial</vt:lpstr>
      <vt:lpstr>proxima-nova</vt:lpstr>
      <vt:lpstr>Calibri</vt:lpstr>
      <vt:lpstr>Noto Sans Symbols</vt:lpstr>
      <vt:lpstr>Office Theme</vt:lpstr>
      <vt:lpstr>PowerPoint Presentation</vt:lpstr>
      <vt:lpstr>Welcome</vt:lpstr>
      <vt:lpstr>Connecticut Swimming</vt:lpstr>
      <vt:lpstr>Rules of Engagement / Covenants</vt:lpstr>
      <vt:lpstr>Alphabet Soup</vt:lpstr>
      <vt:lpstr>Amateur Sports Act of 1978</vt:lpstr>
      <vt:lpstr>USA Swimming</vt:lpstr>
      <vt:lpstr>Local Swim Committee</vt:lpstr>
      <vt:lpstr>Eastern Zone</vt:lpstr>
      <vt:lpstr>Legal Organization</vt:lpstr>
      <vt:lpstr>LSC Organization Chart</vt:lpstr>
      <vt:lpstr>Fiduciary Responsibilities</vt:lpstr>
      <vt:lpstr>Oversight</vt:lpstr>
      <vt:lpstr>PowerPoint Presentation</vt:lpstr>
      <vt:lpstr>LSC Athlete Leadership </vt:lpstr>
      <vt:lpstr>Athlete Representatives </vt:lpstr>
      <vt:lpstr>Athlete Engagement </vt:lpstr>
      <vt:lpstr>PowerPoint Presentation</vt:lpstr>
      <vt:lpstr>Committee  Expectation &amp; Duties</vt:lpstr>
      <vt:lpstr>The Value of Committees</vt:lpstr>
      <vt:lpstr>Additional Resources</vt:lpstr>
      <vt:lpstr>Wearing Your “Board Hat”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Crunstedt</dc:creator>
  <cp:lastModifiedBy>Pinchbeck, Greg</cp:lastModifiedBy>
  <cp:revision>42</cp:revision>
  <dcterms:created xsi:type="dcterms:W3CDTF">2020-05-22T22:39:39Z</dcterms:created>
  <dcterms:modified xsi:type="dcterms:W3CDTF">2023-09-28T18:42:44Z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2019-05-21T00:00:00Z</vt:filetime>
  </property>
  <property fmtid="{D5CDD505-2E9C-101B-9397-08002B2CF9AE}" pid="3" name="Creator">
    <vt:lpwstr>Acrobat PDFMaker 17 for PowerPoint</vt:lpwstr>
  </property>
  <property fmtid="{D5CDD505-2E9C-101B-9397-08002B2CF9AE}" pid="4" name="LastSaved">
    <vt:filetime>2020-05-22T00:00:00Z</vt:filetime>
  </property>
  <property fmtid="{D5CDD505-2E9C-101B-9397-08002B2CF9AE}" pid="5" name="MSIP_Label_dad3be33-4108-4738-9e07-d8656a181486_Enabled">
    <vt:lpwstr>true</vt:lpwstr>
  </property>
  <property fmtid="{D5CDD505-2E9C-101B-9397-08002B2CF9AE}" pid="6" name="MSIP_Label_dad3be33-4108-4738-9e07-d8656a181486_SetDate">
    <vt:lpwstr>2023-08-01T14:58:05Z</vt:lpwstr>
  </property>
  <property fmtid="{D5CDD505-2E9C-101B-9397-08002B2CF9AE}" pid="7" name="MSIP_Label_dad3be33-4108-4738-9e07-d8656a181486_Method">
    <vt:lpwstr>Privileged</vt:lpwstr>
  </property>
  <property fmtid="{D5CDD505-2E9C-101B-9397-08002B2CF9AE}" pid="8" name="MSIP_Label_dad3be33-4108-4738-9e07-d8656a181486_Name">
    <vt:lpwstr>Public No Visual Label</vt:lpwstr>
  </property>
  <property fmtid="{D5CDD505-2E9C-101B-9397-08002B2CF9AE}" pid="9" name="MSIP_Label_dad3be33-4108-4738-9e07-d8656a181486_SiteId">
    <vt:lpwstr>945c199a-83a2-4e80-9f8c-5a91be5752dd</vt:lpwstr>
  </property>
  <property fmtid="{D5CDD505-2E9C-101B-9397-08002B2CF9AE}" pid="10" name="MSIP_Label_dad3be33-4108-4738-9e07-d8656a181486_ActionId">
    <vt:lpwstr>bc397235-2891-43a5-a64f-c9152bfc2376</vt:lpwstr>
  </property>
  <property fmtid="{D5CDD505-2E9C-101B-9397-08002B2CF9AE}" pid="11" name="MSIP_Label_dad3be33-4108-4738-9e07-d8656a181486_ContentBits">
    <vt:lpwstr>0</vt:lpwstr>
  </property>
</Properties>
</file>