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4"/>
  </p:sldMasterIdLst>
  <p:notesMasterIdLst>
    <p:notesMasterId r:id="rId49"/>
  </p:notesMasterIdLst>
  <p:handoutMasterIdLst>
    <p:handoutMasterId r:id="rId50"/>
  </p:handoutMasterIdLst>
  <p:sldIdLst>
    <p:sldId id="256" r:id="rId5"/>
    <p:sldId id="257" r:id="rId6"/>
    <p:sldId id="258" r:id="rId7"/>
    <p:sldId id="264" r:id="rId8"/>
    <p:sldId id="333" r:id="rId9"/>
    <p:sldId id="334" r:id="rId10"/>
    <p:sldId id="266" r:id="rId11"/>
    <p:sldId id="267" r:id="rId12"/>
    <p:sldId id="259" r:id="rId13"/>
    <p:sldId id="319" r:id="rId14"/>
    <p:sldId id="320" r:id="rId15"/>
    <p:sldId id="318" r:id="rId16"/>
    <p:sldId id="268" r:id="rId17"/>
    <p:sldId id="269" r:id="rId18"/>
    <p:sldId id="299" r:id="rId19"/>
    <p:sldId id="270" r:id="rId20"/>
    <p:sldId id="322" r:id="rId21"/>
    <p:sldId id="323" r:id="rId22"/>
    <p:sldId id="271" r:id="rId23"/>
    <p:sldId id="300" r:id="rId24"/>
    <p:sldId id="324" r:id="rId25"/>
    <p:sldId id="272" r:id="rId26"/>
    <p:sldId id="325" r:id="rId27"/>
    <p:sldId id="326" r:id="rId28"/>
    <p:sldId id="336" r:id="rId29"/>
    <p:sldId id="337" r:id="rId30"/>
    <p:sldId id="338" r:id="rId31"/>
    <p:sldId id="275" r:id="rId32"/>
    <p:sldId id="276" r:id="rId33"/>
    <p:sldId id="289" r:id="rId34"/>
    <p:sldId id="287" r:id="rId35"/>
    <p:sldId id="301" r:id="rId36"/>
    <p:sldId id="290" r:id="rId37"/>
    <p:sldId id="277" r:id="rId38"/>
    <p:sldId id="302" r:id="rId39"/>
    <p:sldId id="335" r:id="rId40"/>
    <p:sldId id="283" r:id="rId41"/>
    <p:sldId id="304" r:id="rId42"/>
    <p:sldId id="303" r:id="rId43"/>
    <p:sldId id="305" r:id="rId44"/>
    <p:sldId id="339" r:id="rId45"/>
    <p:sldId id="328" r:id="rId46"/>
    <p:sldId id="317" r:id="rId47"/>
    <p:sldId id="297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D152B406-59B0-49BA-B514-20123ACBFFF0}">
          <p14:sldIdLst>
            <p14:sldId id="256"/>
            <p14:sldId id="257"/>
            <p14:sldId id="258"/>
            <p14:sldId id="264"/>
            <p14:sldId id="333"/>
            <p14:sldId id="334"/>
            <p14:sldId id="266"/>
            <p14:sldId id="267"/>
            <p14:sldId id="259"/>
            <p14:sldId id="319"/>
            <p14:sldId id="320"/>
            <p14:sldId id="318"/>
            <p14:sldId id="268"/>
            <p14:sldId id="269"/>
            <p14:sldId id="299"/>
            <p14:sldId id="270"/>
            <p14:sldId id="322"/>
            <p14:sldId id="323"/>
            <p14:sldId id="271"/>
            <p14:sldId id="300"/>
            <p14:sldId id="324"/>
            <p14:sldId id="272"/>
          </p14:sldIdLst>
        </p14:section>
        <p14:section name="Untitled Section" id="{F9E4FCAF-A6E9-4BD3-8C67-789CC03ABFAD}">
          <p14:sldIdLst>
            <p14:sldId id="325"/>
            <p14:sldId id="326"/>
            <p14:sldId id="336"/>
            <p14:sldId id="337"/>
            <p14:sldId id="338"/>
            <p14:sldId id="275"/>
            <p14:sldId id="276"/>
            <p14:sldId id="289"/>
            <p14:sldId id="287"/>
            <p14:sldId id="301"/>
            <p14:sldId id="290"/>
            <p14:sldId id="277"/>
            <p14:sldId id="302"/>
            <p14:sldId id="335"/>
            <p14:sldId id="283"/>
            <p14:sldId id="304"/>
            <p14:sldId id="303"/>
            <p14:sldId id="305"/>
            <p14:sldId id="339"/>
            <p14:sldId id="328"/>
            <p14:sldId id="317"/>
            <p14:sldId id="29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3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48"/>
  </p:normalViewPr>
  <p:slideViewPr>
    <p:cSldViewPr snapToGrid="0" snapToObjects="1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-159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8"/>
          </a:xfrm>
          <a:prstGeom prst="rect">
            <a:avLst/>
          </a:prstGeom>
        </p:spPr>
        <p:txBody>
          <a:bodyPr vert="horz" lIns="99054" tIns="49527" rIns="99054" bIns="49527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9054" tIns="49527" rIns="99054" bIns="49527" rtlCol="0"/>
          <a:lstStyle>
            <a:lvl1pPr algn="r">
              <a:defRPr sz="1300"/>
            </a:lvl1pPr>
          </a:lstStyle>
          <a:p>
            <a:fld id="{82994D2B-AFD3-48FB-9874-A8CCA9252548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7"/>
          </a:xfrm>
          <a:prstGeom prst="rect">
            <a:avLst/>
          </a:prstGeom>
        </p:spPr>
        <p:txBody>
          <a:bodyPr vert="horz" lIns="99054" tIns="49527" rIns="99054" bIns="49527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5"/>
            <a:ext cx="3169920" cy="481727"/>
          </a:xfrm>
          <a:prstGeom prst="rect">
            <a:avLst/>
          </a:prstGeom>
        </p:spPr>
        <p:txBody>
          <a:bodyPr vert="horz" lIns="99054" tIns="49527" rIns="99054" bIns="49527" rtlCol="0" anchor="b"/>
          <a:lstStyle>
            <a:lvl1pPr algn="r">
              <a:defRPr sz="1300"/>
            </a:lvl1pPr>
          </a:lstStyle>
          <a:p>
            <a:fld id="{76842EDD-99A3-431C-8584-724FB79393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145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811" cy="481370"/>
          </a:xfrm>
          <a:prstGeom prst="rect">
            <a:avLst/>
          </a:prstGeom>
        </p:spPr>
        <p:txBody>
          <a:bodyPr vert="horz" lIns="97054" tIns="48527" rIns="97054" bIns="485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737" y="1"/>
            <a:ext cx="3169811" cy="481370"/>
          </a:xfrm>
          <a:prstGeom prst="rect">
            <a:avLst/>
          </a:prstGeom>
        </p:spPr>
        <p:txBody>
          <a:bodyPr vert="horz" lIns="97054" tIns="48527" rIns="97054" bIns="48527" rtlCol="0"/>
          <a:lstStyle>
            <a:lvl1pPr algn="r">
              <a:defRPr sz="1300"/>
            </a:lvl1pPr>
          </a:lstStyle>
          <a:p>
            <a:fld id="{C3CCD1A2-D579-45B1-B25E-66D3078B16A2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054" tIns="48527" rIns="97054" bIns="485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860" y="4620496"/>
            <a:ext cx="5853482" cy="3780555"/>
          </a:xfrm>
          <a:prstGeom prst="rect">
            <a:avLst/>
          </a:prstGeom>
        </p:spPr>
        <p:txBody>
          <a:bodyPr vert="horz" lIns="97054" tIns="48527" rIns="97054" bIns="48527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831"/>
            <a:ext cx="3169811" cy="481370"/>
          </a:xfrm>
          <a:prstGeom prst="rect">
            <a:avLst/>
          </a:prstGeom>
        </p:spPr>
        <p:txBody>
          <a:bodyPr vert="horz" lIns="97054" tIns="48527" rIns="97054" bIns="485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737" y="9119831"/>
            <a:ext cx="3169811" cy="481370"/>
          </a:xfrm>
          <a:prstGeom prst="rect">
            <a:avLst/>
          </a:prstGeom>
        </p:spPr>
        <p:txBody>
          <a:bodyPr vert="horz" lIns="97054" tIns="48527" rIns="97054" bIns="48527" rtlCol="0" anchor="b"/>
          <a:lstStyle>
            <a:lvl1pPr algn="r">
              <a:defRPr sz="1300"/>
            </a:lvl1pPr>
          </a:lstStyle>
          <a:p>
            <a:fld id="{E711CC36-7D44-4F9A-AB31-242CF2077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36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892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9135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10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618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00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31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564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07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4563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5132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69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67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921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954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872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736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965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517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480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408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112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07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22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58436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259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983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116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67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6214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68617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2805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905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02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69912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2408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77187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0432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33485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71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75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397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90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911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11CC36-7D44-4F9A-AB31-242CF20775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8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-2373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299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7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27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72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894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454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414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0610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51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179" y="649505"/>
            <a:ext cx="1412149" cy="107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9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1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76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935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403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77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67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/>
          <a:lstStyle/>
          <a:p>
            <a:fld id="{80D23C59-7C05-1046-BDE8-88E2E1A5DE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92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FDA9B23-D0AD-B14D-8F27-AA9AFB05982A}" type="datetimeFigureOut">
              <a:rPr lang="en-US" smtClean="0"/>
              <a:t>11/5/2023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67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2A62-4228-2C4C-9121-389B1A2CC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65" y="632029"/>
            <a:ext cx="7231529" cy="1308845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Segoe UI Black" panose="020B0A02040204020203" pitchFamily="34" charset="0"/>
              </a:rPr>
              <a:t>CONNECTICUT</a:t>
            </a:r>
            <a:endParaRPr lang="en-US" sz="185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F9D0A-E134-834C-957D-7EE1F9814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764" y="3683796"/>
            <a:ext cx="10972800" cy="1042168"/>
          </a:xfrm>
        </p:spPr>
        <p:txBody>
          <a:bodyPr>
            <a:normAutofit/>
          </a:bodyPr>
          <a:lstStyle/>
          <a:p>
            <a:pPr algn="ctr"/>
            <a:r>
              <a:rPr lang="en-US" sz="6000" dirty="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Awards Banquet – 2023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97724" y="5085667"/>
            <a:ext cx="936679" cy="9689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044" y="881003"/>
            <a:ext cx="2779994" cy="21197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DB2A62-4228-2C4C-9121-389B1A2CCE0D}"/>
              </a:ext>
            </a:extLst>
          </p:cNvPr>
          <p:cNvSpPr txBox="1">
            <a:spLocks/>
          </p:cNvSpPr>
          <p:nvPr/>
        </p:nvSpPr>
        <p:spPr bwMode="gray">
          <a:xfrm>
            <a:off x="567765" y="1391128"/>
            <a:ext cx="7231529" cy="194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1000" spc="-300" dirty="0">
                <a:solidFill>
                  <a:schemeClr val="bg1">
                    <a:lumMod val="75000"/>
                  </a:schemeClr>
                </a:solidFill>
                <a:latin typeface="Bahnschrift Light" panose="020B0502040204020203" pitchFamily="34" charset="0"/>
                <a:ea typeface="Segoe UI Black" panose="020B0A02040204020203" pitchFamily="34" charset="0"/>
              </a:rPr>
              <a:t>SWIMMING</a:t>
            </a:r>
            <a:endParaRPr lang="en-US" sz="11000" spc="-300" dirty="0">
              <a:solidFill>
                <a:schemeClr val="bg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9DE96BC-3BEC-7047-ACE7-8C21E61A2293}"/>
              </a:ext>
            </a:extLst>
          </p:cNvPr>
          <p:cNvSpPr txBox="1">
            <a:spLocks/>
          </p:cNvSpPr>
          <p:nvPr/>
        </p:nvSpPr>
        <p:spPr bwMode="gray">
          <a:xfrm>
            <a:off x="735106" y="5519340"/>
            <a:ext cx="5204218" cy="4033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/>
              <a:t>November 5</a:t>
            </a:r>
            <a:r>
              <a:rPr lang="en-US" sz="2800" baseline="30000"/>
              <a:t>th</a:t>
            </a:r>
            <a:r>
              <a:rPr lang="en-US" sz="2800"/>
              <a:t> </a:t>
            </a:r>
            <a:r>
              <a:rPr lang="en-US" sz="2800" dirty="0"/>
              <a:t>- Plantsville, 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39199" y="5092751"/>
            <a:ext cx="1154806" cy="99596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25469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C0F7-4D52-CA4A-8846-1CB5E923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06964"/>
          </a:xfrm>
        </p:spPr>
        <p:txBody>
          <a:bodyPr/>
          <a:lstStyle/>
          <a:p>
            <a:r>
              <a:rPr lang="en-US" sz="2800" dirty="0"/>
              <a:t>USA Swimming </a:t>
            </a:r>
            <a:br>
              <a:rPr lang="en-US" sz="2800" b="1" dirty="0"/>
            </a:br>
            <a:r>
              <a:rPr lang="en-US" sz="2800" b="1" dirty="0"/>
              <a:t>Senior and Junior National Participants </a:t>
            </a:r>
            <a:r>
              <a:rPr lang="en-US" sz="1400" dirty="0">
                <a:solidFill>
                  <a:srgbClr val="EBEBEB"/>
                </a:solidFill>
              </a:rPr>
              <a:t>(slide 2 of 4)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7" y="2377440"/>
            <a:ext cx="11251583" cy="42611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USA  Paralympic National Championship SC Participants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Matthew Torres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Open National Championship SC Participants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Kalen Anbar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Riley	 Anderson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Alexey </a:t>
            </a:r>
            <a:r>
              <a:rPr lang="en-US" sz="2000" dirty="0" err="1">
                <a:solidFill>
                  <a:srgbClr val="FF0000"/>
                </a:solidFill>
              </a:rPr>
              <a:t>Belfar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Chris Ford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Cassidy	</a:t>
            </a:r>
            <a:r>
              <a:rPr lang="en-US" sz="2000" dirty="0" err="1">
                <a:solidFill>
                  <a:srgbClr val="FF0000"/>
                </a:solidFill>
              </a:rPr>
              <a:t>Stotler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Annam	</a:t>
            </a:r>
            <a:r>
              <a:rPr lang="en-US" sz="2000" dirty="0" err="1">
                <a:solidFill>
                  <a:srgbClr val="FF0000"/>
                </a:solidFill>
              </a:rPr>
              <a:t>Olaswere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Miller Ward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060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C0F7-4D52-CA4A-8846-1CB5E923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06964"/>
          </a:xfrm>
        </p:spPr>
        <p:txBody>
          <a:bodyPr/>
          <a:lstStyle/>
          <a:p>
            <a:r>
              <a:rPr lang="en-US" sz="2800" dirty="0"/>
              <a:t>USA Swimming </a:t>
            </a:r>
            <a:br>
              <a:rPr lang="en-US" sz="2800" b="1" dirty="0"/>
            </a:br>
            <a:r>
              <a:rPr lang="en-US" sz="2800" b="1" dirty="0"/>
              <a:t>Senior and Junior National Participants </a:t>
            </a:r>
            <a:r>
              <a:rPr lang="en-US" sz="1400" dirty="0">
                <a:solidFill>
                  <a:srgbClr val="EBEBEB"/>
                </a:solidFill>
              </a:rPr>
              <a:t>(slide 3 of 4)</a:t>
            </a: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199" y="2381229"/>
            <a:ext cx="11233740" cy="83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Junior National Team Members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Annam </a:t>
            </a:r>
            <a:r>
              <a:rPr lang="en-US" sz="2000" dirty="0" err="1">
                <a:solidFill>
                  <a:srgbClr val="FF0000"/>
                </a:solidFill>
              </a:rPr>
              <a:t>Olasewere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397657" y="4385611"/>
            <a:ext cx="11233740" cy="26140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Junior National Championship LC Participants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Kalen Anbar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 err="1">
                <a:solidFill>
                  <a:srgbClr val="FF0000"/>
                </a:solidFill>
              </a:rPr>
              <a:t>Sena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Bozkhurt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Lilly </a:t>
            </a:r>
            <a:r>
              <a:rPr lang="en-US" sz="2000" dirty="0" err="1">
                <a:solidFill>
                  <a:srgbClr val="FF0000"/>
                </a:solidFill>
              </a:rPr>
              <a:t>Derivaux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Liam Flaherty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Olivia Hebert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3857908" y="4385612"/>
            <a:ext cx="3971322" cy="2305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Rian	Hermann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Ingrid Janney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Chas Jones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Elliot Lee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Deacon </a:t>
            </a:r>
            <a:r>
              <a:rPr lang="en-US" sz="2000" dirty="0" err="1">
                <a:solidFill>
                  <a:srgbClr val="FF0000"/>
                </a:solidFill>
              </a:rPr>
              <a:t>Mascarinas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199" y="3383420"/>
            <a:ext cx="11233740" cy="83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Junior Worlds Team Members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Annam </a:t>
            </a:r>
            <a:r>
              <a:rPr lang="en-US" sz="2000" dirty="0" err="1">
                <a:solidFill>
                  <a:srgbClr val="FF0000"/>
                </a:solidFill>
              </a:rPr>
              <a:t>Olasewere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7567479" y="4385611"/>
            <a:ext cx="3971322" cy="205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Kailey Simmons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Ben 	Wu</a:t>
            </a:r>
          </a:p>
        </p:txBody>
      </p:sp>
    </p:spTree>
    <p:extLst>
      <p:ext uri="{BB962C8B-B14F-4D97-AF65-F5344CB8AC3E}">
        <p14:creationId xmlns:p14="http://schemas.microsoft.com/office/powerpoint/2010/main" val="2957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C0F7-4D52-CA4A-8846-1CB5E923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06964"/>
          </a:xfrm>
        </p:spPr>
        <p:txBody>
          <a:bodyPr/>
          <a:lstStyle/>
          <a:p>
            <a:r>
              <a:rPr lang="en-US" sz="2800" dirty="0"/>
              <a:t>USA Swimming </a:t>
            </a:r>
            <a:br>
              <a:rPr lang="en-US" sz="2800" b="1" dirty="0"/>
            </a:br>
            <a:r>
              <a:rPr lang="en-US" sz="2800" b="1" dirty="0"/>
              <a:t>Senior and Junior National Participants </a:t>
            </a:r>
            <a:r>
              <a:rPr lang="en-US" sz="1400" dirty="0">
                <a:solidFill>
                  <a:srgbClr val="EBEBEB"/>
                </a:solidFill>
              </a:rPr>
              <a:t>(slide 4 of 4)</a:t>
            </a:r>
            <a:endParaRPr lang="en-US" sz="2800" b="1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199" y="3512527"/>
            <a:ext cx="11233740" cy="1494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Junior National Championship SC Participants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Riley	 Anderson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dirty="0" err="1">
                <a:solidFill>
                  <a:srgbClr val="FF0000"/>
                </a:solidFill>
              </a:rPr>
              <a:t>Sena</a:t>
            </a:r>
            <a:r>
              <a:rPr lang="en-US" sz="2000" dirty="0">
                <a:solidFill>
                  <a:srgbClr val="FF0000"/>
                </a:solidFill>
              </a:rPr>
              <a:t> Bozkurt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Aiden </a:t>
            </a:r>
            <a:r>
              <a:rPr lang="en-US" sz="2000" dirty="0" err="1">
                <a:solidFill>
                  <a:srgbClr val="FF0000"/>
                </a:solidFill>
              </a:rPr>
              <a:t>Bucaria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Jack Clancy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Brendan Connors</a:t>
            </a:r>
          </a:p>
          <a:p>
            <a:pPr>
              <a:spcBef>
                <a:spcPts val="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Liam Flaherty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373919"/>
            <a:ext cx="2926080" cy="841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Lila </a:t>
            </a:r>
            <a:r>
              <a:rPr lang="en-US" sz="2000" dirty="0" err="1">
                <a:solidFill>
                  <a:srgbClr val="FF0000"/>
                </a:solidFill>
              </a:rPr>
              <a:t>Strober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3879498"/>
            <a:ext cx="3971322" cy="261404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Rian Hermann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Elliot	Lee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Amelia Peterson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David Ponce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Ben	Wu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199" y="2381229"/>
            <a:ext cx="11233740" cy="8340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Open </a:t>
            </a:r>
            <a:r>
              <a:rPr lang="en-US" sz="2400" b="1">
                <a:solidFill>
                  <a:srgbClr val="002060"/>
                </a:solidFill>
              </a:rPr>
              <a:t>Water Championship </a:t>
            </a:r>
            <a:r>
              <a:rPr lang="en-US" sz="2400" b="1" dirty="0">
                <a:solidFill>
                  <a:srgbClr val="002060"/>
                </a:solidFill>
              </a:rPr>
              <a:t>Participants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Penny Lazar</a:t>
            </a:r>
          </a:p>
        </p:txBody>
      </p:sp>
    </p:spTree>
    <p:extLst>
      <p:ext uri="{BB962C8B-B14F-4D97-AF65-F5344CB8AC3E}">
        <p14:creationId xmlns:p14="http://schemas.microsoft.com/office/powerpoint/2010/main" val="2041127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92385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Records </a:t>
            </a:r>
            <a:r>
              <a:rPr lang="en-US" sz="1400" dirty="0">
                <a:solidFill>
                  <a:srgbClr val="EBEBEB"/>
                </a:solidFill>
              </a:rPr>
              <a:t>(slide 1 of 10)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1"/>
            <a:ext cx="11204620" cy="37495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10/Under - SC and LC RECORDS</a:t>
            </a: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730269-34E9-7CC3-09FD-71D0455AC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3676"/>
          <a:stretch/>
        </p:blipFill>
        <p:spPr bwMode="auto">
          <a:xfrm>
            <a:off x="784772" y="2924175"/>
            <a:ext cx="9778454" cy="2381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9720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13/14 - SC and LC RECORDS</a:t>
            </a:r>
            <a:r>
              <a:rPr lang="en-US" sz="1100" dirty="0">
                <a:solidFill>
                  <a:srgbClr val="002060"/>
                </a:solidFill>
              </a:rPr>
              <a:t> (continued next slide)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92385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Records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3 of 10)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314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4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13/14 - SC and LC RECORDS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92385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Records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4 of 10)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28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38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15/16 - SC and LC RECORDS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92385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Records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5 of 10)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3291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276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15/16 - SC and LC RECORDS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92385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Records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6 of 10)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2855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465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15/16 - SC and LC RECORDS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92385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Records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7 of 10)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2052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30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219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17/18 - SC and LC RECORDS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Connecticut Swimming</a:t>
            </a:r>
            <a:br>
              <a:rPr lang="en-US"/>
            </a:br>
            <a:r>
              <a:rPr lang="en-US"/>
              <a:t>Records (slide 8 of 10)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88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D068-963E-094F-A484-2AD3D7D3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06964"/>
          </a:xfrm>
        </p:spPr>
        <p:txBody>
          <a:bodyPr/>
          <a:lstStyle/>
          <a:p>
            <a:r>
              <a:rPr lang="en-US" b="1" dirty="0"/>
              <a:t>Welcome Remarks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 txBox="1">
            <a:spLocks/>
          </p:cNvSpPr>
          <p:nvPr/>
        </p:nvSpPr>
        <p:spPr>
          <a:xfrm>
            <a:off x="537882" y="2377440"/>
            <a:ext cx="11176000" cy="40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CT Swimming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7200" dirty="0">
                <a:solidFill>
                  <a:srgbClr val="FF0000"/>
                </a:solidFill>
              </a:rPr>
              <a:t>Rick Lewis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Board of Directors, General Chair</a:t>
            </a:r>
          </a:p>
        </p:txBody>
      </p:sp>
    </p:spTree>
    <p:extLst>
      <p:ext uri="{BB962C8B-B14F-4D97-AF65-F5344CB8AC3E}">
        <p14:creationId xmlns:p14="http://schemas.microsoft.com/office/powerpoint/2010/main" val="122727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219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Senior - SC and LC RECORDS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92385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Records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9 of 10)</a:t>
            </a:r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21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929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21955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Senior - SC and LC RECORDS</a:t>
            </a:r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92385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Records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10 of 10)</a:t>
            </a:r>
            <a:endParaRPr lang="en-US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365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72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7916"/>
            <a:ext cx="8761413" cy="734508"/>
          </a:xfrm>
        </p:spPr>
        <p:txBody>
          <a:bodyPr/>
          <a:lstStyle/>
          <a:p>
            <a:r>
              <a:rPr lang="en-US" sz="2800" dirty="0"/>
              <a:t>USA Swimming</a:t>
            </a:r>
            <a:br>
              <a:rPr lang="en-US" sz="2800" b="1" dirty="0"/>
            </a:br>
            <a:r>
              <a:rPr lang="en-US" sz="2800" b="1" dirty="0"/>
              <a:t>National Top 10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1 of 6)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– National Top 10 Times</a:t>
            </a: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b="1" i="1" dirty="0">
              <a:solidFill>
                <a:srgbClr val="000039">
                  <a:lumMod val="75000"/>
                  <a:lumOff val="25000"/>
                </a:srgb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34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53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7916"/>
            <a:ext cx="8761413" cy="734508"/>
          </a:xfrm>
        </p:spPr>
        <p:txBody>
          <a:bodyPr/>
          <a:lstStyle/>
          <a:p>
            <a:r>
              <a:rPr lang="en-US" sz="2800" dirty="0"/>
              <a:t>USA Swimming</a:t>
            </a:r>
            <a:br>
              <a:rPr lang="en-US" sz="2800" b="1" dirty="0"/>
            </a:br>
            <a:r>
              <a:rPr lang="en-US" sz="2800" b="1" dirty="0"/>
              <a:t>National Top 10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2 of 6)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– National Top 10 Times</a:t>
            </a: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b="1" i="1" dirty="0">
              <a:solidFill>
                <a:srgbClr val="000039">
                  <a:lumMod val="75000"/>
                  <a:lumOff val="25000"/>
                </a:srgb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344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88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7916"/>
            <a:ext cx="8761413" cy="734508"/>
          </a:xfrm>
        </p:spPr>
        <p:txBody>
          <a:bodyPr/>
          <a:lstStyle/>
          <a:p>
            <a:r>
              <a:rPr lang="en-US" sz="2800" dirty="0"/>
              <a:t>USA Swimming</a:t>
            </a:r>
            <a:br>
              <a:rPr lang="en-US" sz="2800" b="1" dirty="0"/>
            </a:br>
            <a:r>
              <a:rPr lang="en-US" sz="2800" b="1" dirty="0"/>
              <a:t>National Top 10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3 of 6)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– National Top 10 Times</a:t>
            </a: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b="1" i="1" dirty="0">
              <a:solidFill>
                <a:srgbClr val="000039">
                  <a:lumMod val="75000"/>
                  <a:lumOff val="25000"/>
                </a:srgb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36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927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7916"/>
            <a:ext cx="8761413" cy="734508"/>
          </a:xfrm>
        </p:spPr>
        <p:txBody>
          <a:bodyPr/>
          <a:lstStyle/>
          <a:p>
            <a:r>
              <a:rPr lang="en-US" sz="2800" dirty="0"/>
              <a:t>USA Swimming</a:t>
            </a:r>
            <a:br>
              <a:rPr lang="en-US" sz="2800" b="1" dirty="0"/>
            </a:br>
            <a:r>
              <a:rPr lang="en-US" sz="2800" b="1" dirty="0"/>
              <a:t>National Top 10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4 of 6)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– National Top 10 Times</a:t>
            </a: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b="1" i="1" dirty="0">
              <a:solidFill>
                <a:srgbClr val="000039">
                  <a:lumMod val="75000"/>
                  <a:lumOff val="25000"/>
                </a:srgb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36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8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7916"/>
            <a:ext cx="8761413" cy="734508"/>
          </a:xfrm>
        </p:spPr>
        <p:txBody>
          <a:bodyPr/>
          <a:lstStyle/>
          <a:p>
            <a:r>
              <a:rPr lang="en-US" sz="2800" dirty="0"/>
              <a:t>USA Swimming</a:t>
            </a:r>
            <a:br>
              <a:rPr lang="en-US" sz="2800" b="1" dirty="0"/>
            </a:br>
            <a:r>
              <a:rPr lang="en-US" sz="2800" b="1" dirty="0"/>
              <a:t>National Top 10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5 of 6)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– National Top 10 Times</a:t>
            </a: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b="1" i="1" dirty="0">
              <a:solidFill>
                <a:srgbClr val="000039">
                  <a:lumMod val="75000"/>
                  <a:lumOff val="25000"/>
                </a:srgb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368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349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31356-C0F0-E74A-96E3-E425D7BB9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07916"/>
            <a:ext cx="8761413" cy="734508"/>
          </a:xfrm>
        </p:spPr>
        <p:txBody>
          <a:bodyPr/>
          <a:lstStyle/>
          <a:p>
            <a:r>
              <a:rPr lang="en-US" sz="2800" dirty="0"/>
              <a:t>USA Swimming</a:t>
            </a:r>
            <a:br>
              <a:rPr lang="en-US" sz="2800" b="1" dirty="0"/>
            </a:br>
            <a:r>
              <a:rPr lang="en-US" sz="2800" b="1" dirty="0"/>
              <a:t>National Top 10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6 of 6)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765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– National Top 10 Times</a:t>
            </a: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i="1" dirty="0">
              <a:solidFill>
                <a:srgbClr val="002060"/>
              </a:solidFill>
            </a:endParaRPr>
          </a:p>
          <a:p>
            <a:pPr marL="0" lvl="0" indent="0">
              <a:buClr>
                <a:srgbClr val="ACD433"/>
              </a:buClr>
              <a:buNone/>
            </a:pPr>
            <a:endParaRPr lang="en-US" sz="1900" b="1" i="1" dirty="0">
              <a:solidFill>
                <a:srgbClr val="000039">
                  <a:lumMod val="75000"/>
                  <a:lumOff val="25000"/>
                </a:srgbClr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926080"/>
            <a:ext cx="8458200" cy="99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66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3BE1-EBE3-D348-89E7-A90A4BA1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532403"/>
          </a:xfrm>
        </p:spPr>
        <p:txBody>
          <a:bodyPr/>
          <a:lstStyle/>
          <a:p>
            <a:r>
              <a:rPr lang="en-US" sz="2800" b="1" dirty="0"/>
              <a:t>Senior Coach of the Year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2377440"/>
            <a:ext cx="11176000" cy="40334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Rob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Riccobon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(WHAT)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, Senior Coach Representative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Sarah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Basile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(RYWC)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Junior Coach Representative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2022-2023 Senior Coach of the Year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7200" dirty="0">
                <a:solidFill>
                  <a:srgbClr val="FF0000"/>
                </a:solidFill>
              </a:rPr>
              <a:t>Chuck Clark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Rapids Swim Team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(RST)</a:t>
            </a:r>
          </a:p>
        </p:txBody>
      </p:sp>
    </p:spTree>
    <p:extLst>
      <p:ext uri="{BB962C8B-B14F-4D97-AF65-F5344CB8AC3E}">
        <p14:creationId xmlns:p14="http://schemas.microsoft.com/office/powerpoint/2010/main" val="3887673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3BE1-EBE3-D348-89E7-A90A4BA1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9449712" cy="734020"/>
          </a:xfrm>
        </p:spPr>
        <p:txBody>
          <a:bodyPr/>
          <a:lstStyle/>
          <a:p>
            <a:r>
              <a:rPr lang="en-US" sz="2800" dirty="0"/>
              <a:t>Bill Krumm</a:t>
            </a:r>
            <a:br>
              <a:rPr lang="en-US" sz="2800" dirty="0"/>
            </a:br>
            <a:r>
              <a:rPr lang="en-US" sz="2800" b="1" dirty="0"/>
              <a:t>Age Group Coach of the Year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2377440"/>
            <a:ext cx="11176000" cy="403341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Rob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Riccobon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(WHAT)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, Senior Coach Representative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Sarah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Basile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(RYWC)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Junior Coach Representative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2022-2023 Bill Krumm Age Group Coach of the Year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7200" dirty="0">
                <a:solidFill>
                  <a:srgbClr val="FF0000"/>
                </a:solidFill>
              </a:rPr>
              <a:t>David Fine</a:t>
            </a:r>
          </a:p>
          <a:p>
            <a:pPr marL="0" indent="0" algn="ctr">
              <a:buNone/>
            </a:pPr>
            <a:r>
              <a:rPr lang="en-US" sz="4000">
                <a:solidFill>
                  <a:schemeClr val="tx2">
                    <a:lumMod val="90000"/>
                    <a:lumOff val="10000"/>
                  </a:schemeClr>
                </a:solidFill>
              </a:rPr>
              <a:t>Greenwich YWCA Dolphins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(GYWD)</a:t>
            </a:r>
          </a:p>
        </p:txBody>
      </p:sp>
    </p:spTree>
    <p:extLst>
      <p:ext uri="{BB962C8B-B14F-4D97-AF65-F5344CB8AC3E}">
        <p14:creationId xmlns:p14="http://schemas.microsoft.com/office/powerpoint/2010/main" val="2154916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18" t="537" r="1424" b="796"/>
          <a:stretch/>
        </p:blipFill>
        <p:spPr>
          <a:xfrm>
            <a:off x="7488592" y="2387430"/>
            <a:ext cx="3057924" cy="4218999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592970" y="4025749"/>
            <a:ext cx="4752807" cy="2335085"/>
            <a:chOff x="255040" y="3405928"/>
            <a:chExt cx="6809753" cy="3345676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506" y="3551105"/>
              <a:ext cx="6648606" cy="3055324"/>
            </a:xfrm>
            <a:prstGeom prst="rect">
              <a:avLst/>
            </a:prstGeom>
          </p:spPr>
        </p:pic>
        <p:sp>
          <p:nvSpPr>
            <p:cNvPr id="30" name="Rounded Rectangle 29"/>
            <p:cNvSpPr/>
            <p:nvPr/>
          </p:nvSpPr>
          <p:spPr>
            <a:xfrm>
              <a:off x="255040" y="3405928"/>
              <a:ext cx="6809753" cy="3345676"/>
            </a:xfrm>
            <a:prstGeom prst="roundRect">
              <a:avLst>
                <a:gd name="adj" fmla="val 5723"/>
              </a:avLst>
            </a:prstGeom>
            <a:solidFill>
              <a:schemeClr val="bg1"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789354" y="2538346"/>
            <a:ext cx="6643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solidFill>
                  <a:srgbClr val="FF0000"/>
                </a:solidFill>
              </a:rPr>
              <a:t>Cullen Jones</a:t>
            </a:r>
            <a:endParaRPr lang="en-US" sz="72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03ED068-963E-094F-A484-2AD3D7D335D9}"/>
              </a:ext>
            </a:extLst>
          </p:cNvPr>
          <p:cNvSpPr txBox="1">
            <a:spLocks/>
          </p:cNvSpPr>
          <p:nvPr/>
        </p:nvSpPr>
        <p:spPr bwMode="gray">
          <a:xfrm>
            <a:off x="640080" y="640080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/>
              <a:t>Guest Speaker / Emcee	</a:t>
            </a:r>
          </a:p>
        </p:txBody>
      </p:sp>
    </p:spTree>
    <p:extLst>
      <p:ext uri="{BB962C8B-B14F-4D97-AF65-F5344CB8AC3E}">
        <p14:creationId xmlns:p14="http://schemas.microsoft.com/office/powerpoint/2010/main" val="2933430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E3BE1-EBE3-D348-89E7-A90A4BA10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9449712" cy="734020"/>
          </a:xfrm>
        </p:spPr>
        <p:txBody>
          <a:bodyPr/>
          <a:lstStyle/>
          <a:p>
            <a:r>
              <a:rPr lang="en-US" sz="2800" b="1" dirty="0"/>
              <a:t>Staff of the Year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882" y="2377440"/>
            <a:ext cx="11176000" cy="40334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Rob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Riccobon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(WHAT)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, Senior Coach Representative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Sarah </a:t>
            </a:r>
            <a:r>
              <a:rPr lang="en-US" b="1" dirty="0" err="1">
                <a:solidFill>
                  <a:schemeClr val="bg1">
                    <a:lumMod val="65000"/>
                  </a:schemeClr>
                </a:solidFill>
              </a:rPr>
              <a:t>Basile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(RYWC) 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Junior Coach Representative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2022-2023 Staff of the Year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sz="7200" dirty="0">
                <a:solidFill>
                  <a:srgbClr val="FF0000"/>
                </a:solidFill>
              </a:rPr>
              <a:t>RYWC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Regional YMCA of Western CT </a:t>
            </a:r>
            <a:r>
              <a:rPr lang="en-US" sz="4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Makos</a:t>
            </a: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2509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508592E-E14B-DD4D-B9A3-5B1CA528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78666"/>
          </a:xfrm>
        </p:spPr>
        <p:txBody>
          <a:bodyPr/>
          <a:lstStyle/>
          <a:p>
            <a:r>
              <a:rPr lang="en-US" sz="2800" b="1" dirty="0"/>
              <a:t>Senior Championship High Point Awards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1 of 2)</a:t>
            </a:r>
            <a:br>
              <a:rPr lang="en-US" sz="2800" b="1" dirty="0"/>
            </a:br>
            <a:r>
              <a:rPr lang="en-US" sz="2800" dirty="0"/>
              <a:t>Individual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377440"/>
            <a:ext cx="11204620" cy="38565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200" fontAlgn="base">
              <a:lnSpc>
                <a:spcPts val="1285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11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377440"/>
            <a:ext cx="11150135" cy="3785652"/>
          </a:xfrm>
          <a:prstGeom prst="rect">
            <a:avLst/>
          </a:prstGeom>
        </p:spPr>
        <p:txBody>
          <a:bodyPr wrap="square" tIns="91440" bIns="182880" anchor="t" anchorCtr="0">
            <a:noAutofit/>
          </a:bodyPr>
          <a:lstStyle/>
          <a:p>
            <a:pPr defTabSz="457200" fontAlgn="base">
              <a:buClr>
                <a:srgbClr val="ACD433"/>
              </a:buClr>
              <a:buSzPct val="80000"/>
            </a:pPr>
            <a:r>
              <a:rPr lang="en-US" sz="2400" b="1" dirty="0">
                <a:solidFill>
                  <a:srgbClr val="002060"/>
                </a:solidFill>
              </a:rPr>
              <a:t>Short Course Senior Championship Individual High Point</a:t>
            </a:r>
          </a:p>
          <a:p>
            <a:pPr fontAlgn="base"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  Overall				</a:t>
            </a:r>
          </a:p>
          <a:p>
            <a:pPr marL="800100" lvl="1" indent="-342900" fontAlgn="base">
              <a:spcBef>
                <a:spcPts val="600"/>
              </a:spcBef>
              <a:buBlip>
                <a:blip r:embed="rId3"/>
              </a:buBlip>
              <a:tabLst>
                <a:tab pos="1998663" algn="l"/>
                <a:tab pos="2286000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Female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Riley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Kudlac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		</a:t>
            </a:r>
          </a:p>
          <a:p>
            <a:pPr marL="800100" lvl="1" indent="-342900" fontAlgn="base">
              <a:spcBef>
                <a:spcPts val="600"/>
              </a:spcBef>
              <a:buBlip>
                <a:blip r:embed="rId3"/>
              </a:buBlip>
              <a:tabLst>
                <a:tab pos="2286000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Male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Eliot Lee</a:t>
            </a:r>
          </a:p>
          <a:p>
            <a:pPr lvl="1" fontAlgn="base">
              <a:spcBef>
                <a:spcPts val="600"/>
              </a:spcBef>
              <a:tabLst>
                <a:tab pos="1998663" algn="l"/>
              </a:tabLst>
            </a:pPr>
            <a:r>
              <a:rPr lang="en-US" sz="2000" b="1" dirty="0">
                <a:solidFill>
                  <a:srgbClr val="002060"/>
                </a:solidFill>
                <a:ea typeface="Verdana" panose="020B0604030504040204" pitchFamily="34" charset="0"/>
              </a:rPr>
              <a:t>		</a:t>
            </a:r>
          </a:p>
          <a:p>
            <a:pPr fontAlgn="base">
              <a:spcBef>
                <a:spcPts val="600"/>
              </a:spcBef>
            </a:pPr>
            <a:r>
              <a:rPr lang="en-US" sz="2400" b="1" dirty="0">
                <a:solidFill>
                  <a:srgbClr val="002060"/>
                </a:solidFill>
              </a:rPr>
              <a:t>Long Course Senior Championship Individual High Point</a:t>
            </a:r>
          </a:p>
          <a:p>
            <a:pPr fontAlgn="base"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  <a:ea typeface="Verdana" panose="020B0604030504040204" pitchFamily="34" charset="0"/>
              </a:rPr>
              <a:t>  Overall						</a:t>
            </a:r>
          </a:p>
          <a:p>
            <a:pPr marL="800100" lvl="1" indent="-342900" fontAlgn="base">
              <a:spcBef>
                <a:spcPts val="600"/>
              </a:spcBef>
              <a:buBlip>
                <a:blip r:embed="rId3"/>
              </a:buBlip>
              <a:tabLst>
                <a:tab pos="2286000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Female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Olivia Hebert</a:t>
            </a: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			     	</a:t>
            </a:r>
          </a:p>
          <a:p>
            <a:pPr marL="800100" lvl="1" indent="-342900" fontAlgn="base">
              <a:spcBef>
                <a:spcPts val="600"/>
              </a:spcBef>
              <a:buBlip>
                <a:blip r:embed="rId3"/>
              </a:buBlip>
              <a:tabLst>
                <a:tab pos="2286000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Male 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Elliot Lee				</a:t>
            </a:r>
            <a:endParaRPr lang="en-US" sz="2000" dirty="0">
              <a:solidFill>
                <a:srgbClr val="FF0000"/>
              </a:solidFill>
              <a:ea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6686" y="2377440"/>
            <a:ext cx="4926100" cy="3785652"/>
          </a:xfrm>
          <a:prstGeom prst="rect">
            <a:avLst/>
          </a:prstGeom>
        </p:spPr>
        <p:txBody>
          <a:bodyPr wrap="square" tIns="91440" bIns="182880" anchor="t" anchorCtr="0">
            <a:spAutoFit/>
          </a:bodyPr>
          <a:lstStyle/>
          <a:p>
            <a:pPr defTabSz="457200" fontAlgn="base">
              <a:buClr>
                <a:srgbClr val="ACD433"/>
              </a:buClr>
              <a:buSzPct val="80000"/>
            </a:pPr>
            <a:endParaRPr lang="en-US" sz="2400" b="1" dirty="0">
              <a:solidFill>
                <a:srgbClr val="002060"/>
              </a:solidFill>
            </a:endParaRPr>
          </a:p>
          <a:p>
            <a:pPr fontAlgn="base"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  Distance</a:t>
            </a:r>
          </a:p>
          <a:p>
            <a:pPr marL="800100" lvl="1" indent="-342900" fontAlgn="base">
              <a:spcBef>
                <a:spcPts val="600"/>
              </a:spcBef>
              <a:buBlip>
                <a:blip r:embed="rId3"/>
              </a:buBlip>
              <a:tabLst>
                <a:tab pos="1998663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Female</a:t>
            </a:r>
            <a:r>
              <a:rPr lang="en-US" sz="2000" b="1" dirty="0">
                <a:solidFill>
                  <a:srgbClr val="002060"/>
                </a:solidFill>
                <a:ea typeface="Verdana" panose="020B0604030504040204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Katherine Beauchene</a:t>
            </a:r>
          </a:p>
          <a:p>
            <a:pPr marL="800100" lvl="1" indent="-342900" fontAlgn="base">
              <a:spcBef>
                <a:spcPts val="600"/>
              </a:spcBef>
              <a:buBlip>
                <a:blip r:embed="rId3"/>
              </a:buBlip>
              <a:tabLst>
                <a:tab pos="1998663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Male </a:t>
            </a:r>
            <a:r>
              <a:rPr lang="en-US" sz="2000" b="1" dirty="0">
                <a:solidFill>
                  <a:srgbClr val="002060"/>
                </a:solidFill>
                <a:ea typeface="Verdana" panose="020B0604030504040204" pitchFamily="34" charset="0"/>
              </a:rPr>
              <a:t>	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Riley Twiss</a:t>
            </a:r>
          </a:p>
          <a:p>
            <a:pPr fontAlgn="base">
              <a:spcBef>
                <a:spcPts val="600"/>
              </a:spcBef>
            </a:pPr>
            <a:endParaRPr lang="en-US" sz="2000" b="1" dirty="0">
              <a:solidFill>
                <a:srgbClr val="002060"/>
              </a:solidFill>
              <a:latin typeface="+mj-lt"/>
              <a:ea typeface="Verdana" panose="020B0604030504040204" pitchFamily="34" charset="0"/>
            </a:endParaRPr>
          </a:p>
          <a:p>
            <a:pPr fontAlgn="base">
              <a:spcBef>
                <a:spcPts val="600"/>
              </a:spcBef>
            </a:pPr>
            <a:endParaRPr lang="en-US" sz="2400" b="1" dirty="0">
              <a:solidFill>
                <a:srgbClr val="002060"/>
              </a:solidFill>
            </a:endParaRPr>
          </a:p>
          <a:p>
            <a:pPr fontAlgn="base">
              <a:spcBef>
                <a:spcPts val="600"/>
              </a:spcBef>
            </a:pPr>
            <a:r>
              <a:rPr lang="en-US" sz="2000" b="1" dirty="0">
                <a:solidFill>
                  <a:srgbClr val="002060"/>
                </a:solidFill>
                <a:ea typeface="Verdana" panose="020B0604030504040204" pitchFamily="34" charset="0"/>
              </a:rPr>
              <a:t>  Distance</a:t>
            </a:r>
          </a:p>
          <a:p>
            <a:pPr marL="800100" lvl="1" indent="-342900" fontAlgn="base">
              <a:spcBef>
                <a:spcPts val="600"/>
              </a:spcBef>
              <a:buBlip>
                <a:blip r:embed="rId3"/>
              </a:buBlip>
              <a:tabLst>
                <a:tab pos="1998663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Female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Meghan Tiernan</a:t>
            </a:r>
          </a:p>
          <a:p>
            <a:pPr marL="800100" lvl="1" indent="-342900" fontAlgn="base">
              <a:spcBef>
                <a:spcPts val="600"/>
              </a:spcBef>
              <a:buBlip>
                <a:blip r:embed="rId3"/>
              </a:buBlip>
              <a:tabLst>
                <a:tab pos="1998663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Male 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Riley Twiss</a:t>
            </a:r>
          </a:p>
        </p:txBody>
      </p:sp>
    </p:spTree>
    <p:extLst>
      <p:ext uri="{BB962C8B-B14F-4D97-AF65-F5344CB8AC3E}">
        <p14:creationId xmlns:p14="http://schemas.microsoft.com/office/powerpoint/2010/main" val="2929539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7508592E-E14B-DD4D-B9A3-5B1CA528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78666"/>
          </a:xfrm>
        </p:spPr>
        <p:txBody>
          <a:bodyPr/>
          <a:lstStyle/>
          <a:p>
            <a:r>
              <a:rPr lang="en-US" sz="2800" b="1" dirty="0"/>
              <a:t>Senior Championship High Point Awards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2 of 2)</a:t>
            </a:r>
            <a:br>
              <a:rPr lang="en-US" sz="2800" b="1" dirty="0"/>
            </a:br>
            <a:r>
              <a:rPr lang="en-US" sz="2800" dirty="0"/>
              <a:t>Team Results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2468406"/>
            <a:ext cx="11204620" cy="38565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defTabSz="457200" fontAlgn="base">
              <a:lnSpc>
                <a:spcPts val="1285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1100" dirty="0">
              <a:effectLst/>
              <a:latin typeface="Times New Roman" panose="02020603050405020304" pitchFamily="18" charset="0"/>
              <a:ea typeface="PMingLiU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2377440"/>
            <a:ext cx="11150135" cy="3693319"/>
          </a:xfrm>
          <a:prstGeom prst="rect">
            <a:avLst/>
          </a:prstGeom>
        </p:spPr>
        <p:txBody>
          <a:bodyPr wrap="square" tIns="91440" bIns="182880" anchor="t" anchorCtr="0">
            <a:noAutofit/>
          </a:bodyPr>
          <a:lstStyle/>
          <a:p>
            <a:pPr lvl="0" defTabSz="457200" fontAlgn="base">
              <a:buClr>
                <a:srgbClr val="ACD433"/>
              </a:buClr>
              <a:buSzPct val="80000"/>
            </a:pPr>
            <a:r>
              <a:rPr lang="en-US" sz="2400" b="1" dirty="0">
                <a:solidFill>
                  <a:srgbClr val="002060"/>
                </a:solidFill>
              </a:rPr>
              <a:t>Short Course Senior Championship Team High Point</a:t>
            </a:r>
          </a:p>
          <a:p>
            <a:pPr marL="800100" indent="-342900" defTabSz="762000" fontAlgn="base">
              <a:spcBef>
                <a:spcPts val="600"/>
              </a:spcBef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Girls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Cheshire Y Sea Dog Swim Club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</a:t>
            </a:r>
          </a:p>
          <a:p>
            <a:pPr marL="800100" indent="-342900" defTabSz="762000" fontAlgn="base">
              <a:spcBef>
                <a:spcPts val="600"/>
              </a:spcBef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Boys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Bulldog Swimming	</a:t>
            </a:r>
          </a:p>
          <a:p>
            <a:pPr marL="800100" indent="-342900" defTabSz="762000" fontAlgn="base">
              <a:spcBef>
                <a:spcPts val="600"/>
              </a:spcBef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Overall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Tahoma" panose="020B0604030504040204" pitchFamily="34" charset="0"/>
                <a:cs typeface="Times New Roman" panose="02020603050405020304" pitchFamily="18" charset="0"/>
              </a:rPr>
              <a:t>Cheshire Y Sea Dog Swim Club	</a:t>
            </a:r>
            <a:endParaRPr lang="en-US" sz="2400" b="1" dirty="0">
              <a:solidFill>
                <a:srgbClr val="002060"/>
              </a:solidFill>
            </a:endParaRPr>
          </a:p>
          <a:p>
            <a:pPr lvl="0" defTabSz="457200" fontAlgn="base">
              <a:spcBef>
                <a:spcPts val="600"/>
              </a:spcBef>
              <a:buClr>
                <a:srgbClr val="ACD433"/>
              </a:buClr>
              <a:buSzPct val="80000"/>
            </a:pPr>
            <a:endParaRPr lang="en-US" sz="2000" b="1" dirty="0">
              <a:solidFill>
                <a:srgbClr val="002060"/>
              </a:solidFill>
            </a:endParaRPr>
          </a:p>
          <a:p>
            <a:pPr lvl="0" defTabSz="457200" fontAlgn="base">
              <a:spcBef>
                <a:spcPts val="600"/>
              </a:spcBef>
              <a:buClr>
                <a:srgbClr val="ACD433"/>
              </a:buClr>
              <a:buSzPct val="80000"/>
            </a:pPr>
            <a:r>
              <a:rPr lang="en-US" sz="2400" b="1" dirty="0">
                <a:solidFill>
                  <a:srgbClr val="002060"/>
                </a:solidFill>
              </a:rPr>
              <a:t>Long Course Senior Championship Team High Point</a:t>
            </a:r>
          </a:p>
          <a:p>
            <a:pPr marL="800100" lvl="0" indent="-342900" defTabSz="762000" fontAlgn="base">
              <a:spcBef>
                <a:spcPts val="600"/>
              </a:spcBef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Girls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Bulldog Swimming</a:t>
            </a:r>
          </a:p>
          <a:p>
            <a:pPr marL="800100" indent="-342900" defTabSz="762000" fontAlgn="base">
              <a:spcBef>
                <a:spcPts val="600"/>
              </a:spcBef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Boys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Bulldog Swimming</a:t>
            </a:r>
          </a:p>
          <a:p>
            <a:pPr marL="800100" indent="-342900" defTabSz="762000" fontAlgn="base">
              <a:spcBef>
                <a:spcPts val="600"/>
              </a:spcBef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Overall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Bulldog Swimming</a:t>
            </a:r>
          </a:p>
        </p:txBody>
      </p:sp>
    </p:spTree>
    <p:extLst>
      <p:ext uri="{BB962C8B-B14F-4D97-AF65-F5344CB8AC3E}">
        <p14:creationId xmlns:p14="http://schemas.microsoft.com/office/powerpoint/2010/main" val="450801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8592E-E14B-DD4D-B9A3-5B1CA528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78666"/>
          </a:xfrm>
        </p:spPr>
        <p:txBody>
          <a:bodyPr/>
          <a:lstStyle/>
          <a:p>
            <a:r>
              <a:rPr lang="en-US" sz="2800" b="1" dirty="0"/>
              <a:t>Open Water Championship</a:t>
            </a:r>
            <a:br>
              <a:rPr lang="en-US" sz="2800" b="1" dirty="0"/>
            </a:br>
            <a:r>
              <a:rPr lang="en-US" sz="2800" dirty="0"/>
              <a:t>Team Results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91440" rIns="91440" bIns="18288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Wingdings 3" charset="2"/>
              <a:buNone/>
            </a:pPr>
            <a:r>
              <a:rPr lang="en-US" sz="2400" b="1" dirty="0">
                <a:solidFill>
                  <a:srgbClr val="002060"/>
                </a:solidFill>
              </a:rPr>
              <a:t>Open Water Championship Team Results</a:t>
            </a:r>
          </a:p>
          <a:p>
            <a:pPr marL="800100" fontAlgn="base">
              <a:spcBef>
                <a:spcPts val="600"/>
              </a:spcBef>
              <a:buSzPct val="100000"/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Girls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		West Hartford Aquatic Team 	</a:t>
            </a:r>
          </a:p>
          <a:p>
            <a:pPr marL="800100" fontAlgn="base">
              <a:spcBef>
                <a:spcPts val="600"/>
              </a:spcBef>
              <a:buSzPct val="100000"/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Boys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West Hartford Aquatic Team 	</a:t>
            </a:r>
          </a:p>
          <a:p>
            <a:pPr marL="800100" fontAlgn="base">
              <a:spcBef>
                <a:spcPts val="600"/>
              </a:spcBef>
              <a:buSzPct val="100000"/>
              <a:buBlip>
                <a:blip r:embed="rId3"/>
              </a:buBlip>
              <a:tabLst>
                <a:tab pos="2055813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Overall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		</a:t>
            </a:r>
            <a:r>
              <a:rPr lang="en-US" sz="2000" dirty="0">
                <a:solidFill>
                  <a:srgbClr val="FF0000"/>
                </a:solidFill>
                <a:ea typeface="Tahoma" panose="020B0604030504040204" pitchFamily="34" charset="0"/>
                <a:cs typeface="Times New Roman" panose="02020603050405020304" pitchFamily="18" charset="0"/>
              </a:rPr>
              <a:t>West Hartford Aquatic Team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0312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Age Group Championship Individual High Point - Short Course </a:t>
            </a:r>
          </a:p>
          <a:p>
            <a:pPr marL="0" lvl="0" indent="0" defTabSz="914400" fontAlgn="base">
              <a:spcBef>
                <a:spcPts val="1800"/>
              </a:spcBef>
              <a:buClrTx/>
              <a:buSzTx/>
              <a:buNone/>
              <a:tabLst>
                <a:tab pos="2743200" algn="l"/>
                <a:tab pos="6400800" algn="l"/>
                <a:tab pos="6859588" algn="l"/>
              </a:tabLst>
            </a:pPr>
            <a:r>
              <a:rPr lang="en-US" sz="2000" b="1" dirty="0">
                <a:solidFill>
                  <a:srgbClr val="002060"/>
                </a:solidFill>
                <a:ea typeface="Verdana" panose="020B0604030504040204" pitchFamily="34" charset="0"/>
              </a:rPr>
              <a:t>	Overall	Distance</a:t>
            </a:r>
          </a:p>
          <a:p>
            <a:pPr>
              <a:buBlip>
                <a:blip r:embed="rId3"/>
              </a:buBlip>
              <a:tabLst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10/U	Girls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Aubrey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Bedard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	Vanessa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Delev</a:t>
            </a:r>
            <a:endParaRPr lang="en-US" sz="2000" dirty="0">
              <a:solidFill>
                <a:srgbClr val="FF0000"/>
              </a:solidFill>
              <a:latin typeface="+mj-lt"/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  <a:tabLst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10/U	Boys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Brody Michaels				</a:t>
            </a:r>
            <a:r>
              <a:rPr lang="es-ES" sz="200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Brody Michaels</a:t>
            </a:r>
            <a:endParaRPr lang="es-ES" sz="2000" dirty="0">
              <a:solidFill>
                <a:srgbClr val="FF0000"/>
              </a:solidFill>
              <a:latin typeface="+mj-lt"/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  <a:tabLst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11/12	Girls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Ana 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David</a:t>
            </a:r>
            <a:r>
              <a:rPr lang="en-US" sz="1050" dirty="0">
                <a:solidFill>
                  <a:srgbClr val="002060"/>
                </a:solidFill>
                <a:ea typeface="Verdana" panose="020B0604030504040204" pitchFamily="34" charset="0"/>
              </a:rPr>
              <a:t> (tie)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	 	Audrey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Perevertaylo</a:t>
            </a:r>
            <a:endParaRPr lang="en-US" sz="2000" dirty="0">
              <a:solidFill>
                <a:srgbClr val="FF0000"/>
              </a:solidFill>
              <a:latin typeface="+mj-lt"/>
              <a:ea typeface="Verdana" panose="020B0604030504040204" pitchFamily="34" charset="0"/>
            </a:endParaRPr>
          </a:p>
          <a:p>
            <a:pPr marL="2743200" lvl="6" indent="0">
              <a:spcBef>
                <a:spcPts val="0"/>
              </a:spcBef>
              <a:buNone/>
              <a:tabLst>
                <a:tab pos="1203325" algn="l"/>
              </a:tabLst>
            </a:pP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Kate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Boutry</a:t>
            </a:r>
            <a:r>
              <a:rPr lang="en-US" sz="1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 (</a:t>
            </a:r>
            <a:r>
              <a:rPr lang="en-US" sz="1000" dirty="0">
                <a:solidFill>
                  <a:srgbClr val="002060"/>
                </a:solidFill>
                <a:ea typeface="Verdana" panose="020B0604030504040204" pitchFamily="34" charset="0"/>
              </a:rPr>
              <a:t>tie)</a:t>
            </a:r>
            <a:endParaRPr lang="en-US" sz="2000" dirty="0">
              <a:solidFill>
                <a:srgbClr val="002060"/>
              </a:solidFill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  <a:tabLst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11/12	Boys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Greg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Pogosian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	Greg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Pogosian</a:t>
            </a:r>
            <a:endParaRPr lang="en-US" sz="2000" dirty="0">
              <a:solidFill>
                <a:srgbClr val="FF0000"/>
              </a:solidFill>
              <a:latin typeface="+mj-lt"/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  <a:tabLst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13/14 	Girls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Savannah Bowers				Megan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Grisanti</a:t>
            </a:r>
            <a:endParaRPr lang="en-US" sz="2000" dirty="0">
              <a:solidFill>
                <a:srgbClr val="FF0000"/>
              </a:solidFill>
              <a:latin typeface="+mj-lt"/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  <a:tabLst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13/14 	Boys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Wyatt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Vitiello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		Jonathan Packard</a:t>
            </a:r>
          </a:p>
          <a:p>
            <a:pPr marL="0" indent="0">
              <a:buNone/>
            </a:pPr>
            <a:endParaRPr lang="en-US" sz="2000" dirty="0">
              <a:solidFill>
                <a:srgbClr val="FF0000"/>
              </a:solidFill>
              <a:latin typeface="+mj-lt"/>
              <a:ea typeface="Verdana" panose="020B060403050404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08592E-E14B-DD4D-B9A3-5B1CA528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9245138" cy="796197"/>
          </a:xfrm>
        </p:spPr>
        <p:txBody>
          <a:bodyPr/>
          <a:lstStyle/>
          <a:p>
            <a:r>
              <a:rPr lang="en-US" sz="2800" b="1" dirty="0"/>
              <a:t>Age Group Championship High Point Awards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1 of 3)</a:t>
            </a:r>
            <a:br>
              <a:rPr lang="en-US" sz="2800" b="1" dirty="0"/>
            </a:br>
            <a:r>
              <a:rPr lang="en-US" sz="2800" dirty="0"/>
              <a:t>Individual Awards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27380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Age Group Championship Individual High Point - Long Course </a:t>
            </a:r>
          </a:p>
          <a:p>
            <a:pPr marL="0" lvl="0" indent="0" defTabSz="914400" fontAlgn="base">
              <a:spcBef>
                <a:spcPts val="1800"/>
              </a:spcBef>
              <a:buClrTx/>
              <a:buSzTx/>
              <a:buNone/>
              <a:tabLst>
                <a:tab pos="2227263" algn="l"/>
                <a:tab pos="2743200" algn="l"/>
                <a:tab pos="6346825" algn="l"/>
              </a:tabLst>
            </a:pPr>
            <a:r>
              <a:rPr lang="en-US" sz="2000" b="1" dirty="0">
                <a:solidFill>
                  <a:srgbClr val="002060"/>
                </a:solidFill>
                <a:ea typeface="Verdana" panose="020B0604030504040204" pitchFamily="34" charset="0"/>
              </a:rPr>
              <a:t>		Overall	Distance</a:t>
            </a:r>
          </a:p>
          <a:p>
            <a:pPr marL="347472">
              <a:buBlip>
                <a:blip r:embed="rId3"/>
              </a:buBlip>
              <a:tabLst>
                <a:tab pos="800100" algn="l"/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10/U	Girls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Grace Wang					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Grace Wang</a:t>
            </a:r>
            <a:endParaRPr lang="en-US" sz="2000" dirty="0">
              <a:solidFill>
                <a:srgbClr val="FF0000"/>
              </a:solidFill>
              <a:latin typeface="+mj-lt"/>
              <a:ea typeface="Verdana" panose="020B0604030504040204" pitchFamily="34" charset="0"/>
            </a:endParaRPr>
          </a:p>
          <a:p>
            <a:pPr marL="347472">
              <a:buBlip>
                <a:blip r:embed="rId3"/>
              </a:buBlip>
              <a:tabLst>
                <a:tab pos="800100" algn="l"/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10/U	Boys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Charles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Lowham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	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Charles </a:t>
            </a:r>
            <a:r>
              <a:rPr lang="en-US" sz="2000" dirty="0" err="1">
                <a:solidFill>
                  <a:srgbClr val="FF0000"/>
                </a:solidFill>
                <a:ea typeface="Verdana" panose="020B0604030504040204" pitchFamily="34" charset="0"/>
              </a:rPr>
              <a:t>Lowham</a:t>
            </a:r>
            <a:endParaRPr lang="en-US" sz="2000" dirty="0">
              <a:solidFill>
                <a:srgbClr val="FF0000"/>
              </a:solidFill>
              <a:latin typeface="+mj-lt"/>
              <a:ea typeface="Verdana" panose="020B0604030504040204" pitchFamily="34" charset="0"/>
            </a:endParaRPr>
          </a:p>
          <a:p>
            <a:pPr marL="347472">
              <a:buBlip>
                <a:blip r:embed="rId3"/>
              </a:buBlip>
              <a:tabLst>
                <a:tab pos="800100" algn="l"/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11/12  	Girls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Audrey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Perevertaylo</a:t>
            </a:r>
            <a:r>
              <a:rPr lang="en-US" sz="2000" dirty="0">
                <a:solidFill>
                  <a:srgbClr val="FF0000"/>
                </a:solidFill>
                <a:ea typeface="Verdana" panose="020B0604030504040204" pitchFamily="34" charset="0"/>
              </a:rPr>
              <a:t> </a:t>
            </a:r>
            <a:r>
              <a:rPr lang="en-US" sz="1000" dirty="0">
                <a:solidFill>
                  <a:srgbClr val="000039"/>
                </a:solidFill>
                <a:ea typeface="Verdana" panose="020B0604030504040204" pitchFamily="34" charset="0"/>
              </a:rPr>
              <a:t>(tie)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Olivia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Maltz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										Vivian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Volenec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US" sz="1000" dirty="0">
                <a:solidFill>
                  <a:srgbClr val="000039"/>
                </a:solidFill>
                <a:ea typeface="Verdana" panose="020B0604030504040204" pitchFamily="34" charset="0"/>
              </a:rPr>
              <a:t>(tie)   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</a:t>
            </a:r>
          </a:p>
          <a:p>
            <a:pPr marL="347472">
              <a:buBlip>
                <a:blip r:embed="rId3"/>
              </a:buBlip>
              <a:tabLst>
                <a:tab pos="1203325" algn="l"/>
                <a:tab pos="1373188" algn="l"/>
                <a:tab pos="2743200" algn="l"/>
                <a:tab pos="3201988" algn="l"/>
                <a:tab pos="4973638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11/12  	Boys	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Griffin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Riebling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US" sz="1000" dirty="0">
                <a:solidFill>
                  <a:srgbClr val="000039"/>
                </a:solidFill>
                <a:latin typeface="+mj-lt"/>
                <a:ea typeface="Verdana" panose="020B0604030504040204" pitchFamily="34" charset="0"/>
              </a:rPr>
              <a:t>(tie)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		Christopher McCauley</a:t>
            </a:r>
          </a:p>
          <a:p>
            <a:pPr marL="4572" indent="0">
              <a:spcBef>
                <a:spcPts val="0"/>
              </a:spcBef>
              <a:buNone/>
              <a:tabLst>
                <a:tab pos="1203325" algn="l"/>
                <a:tab pos="1373188" algn="l"/>
                <a:tab pos="2743200" algn="l"/>
                <a:tab pos="3201988" algn="l"/>
                <a:tab pos="4973638" algn="l"/>
              </a:tabLst>
            </a:pP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Beckett </a:t>
            </a:r>
            <a:r>
              <a:rPr lang="en-US" sz="2000" dirty="0" err="1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Krajewski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 </a:t>
            </a:r>
            <a:r>
              <a:rPr lang="en-US" sz="1000" dirty="0">
                <a:solidFill>
                  <a:srgbClr val="000039"/>
                </a:solidFill>
                <a:latin typeface="+mj-lt"/>
                <a:ea typeface="Verdana" panose="020B0604030504040204" pitchFamily="34" charset="0"/>
              </a:rPr>
              <a:t>(tie)</a:t>
            </a:r>
            <a:endParaRPr lang="en-US" sz="1050" dirty="0">
              <a:solidFill>
                <a:srgbClr val="000039"/>
              </a:solidFill>
              <a:latin typeface="+mj-lt"/>
              <a:ea typeface="Verdana" panose="020B0604030504040204" pitchFamily="34" charset="0"/>
            </a:endParaRPr>
          </a:p>
          <a:p>
            <a:pPr marL="347472">
              <a:buBlip>
                <a:blip r:embed="rId3"/>
              </a:buBlip>
              <a:tabLst>
                <a:tab pos="800100" algn="l"/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13/14  	Girls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Savannah Bowers				Melissa Geiger</a:t>
            </a:r>
          </a:p>
          <a:p>
            <a:pPr marL="347472">
              <a:buBlip>
                <a:blip r:embed="rId3"/>
              </a:buBlip>
              <a:tabLst>
                <a:tab pos="800100" algn="l"/>
                <a:tab pos="1203325" algn="l"/>
              </a:tabLst>
            </a:pPr>
            <a:r>
              <a:rPr lang="en-US" sz="2000" dirty="0">
                <a:solidFill>
                  <a:srgbClr val="002060"/>
                </a:solidFill>
                <a:latin typeface="+mj-lt"/>
                <a:ea typeface="Verdana" panose="020B0604030504040204" pitchFamily="34" charset="0"/>
              </a:rPr>
              <a:t>13/14  Boys</a:t>
            </a:r>
            <a:r>
              <a:rPr lang="en-US" sz="2000" dirty="0">
                <a:solidFill>
                  <a:srgbClr val="FF0000"/>
                </a:solidFill>
                <a:latin typeface="+mj-lt"/>
                <a:ea typeface="Verdana" panose="020B0604030504040204" pitchFamily="34" charset="0"/>
              </a:rPr>
              <a:t>			Jonathan Packard			Jonathan Packard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7508592E-E14B-DD4D-B9A3-5B1CA528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9286702" cy="796197"/>
          </a:xfrm>
        </p:spPr>
        <p:txBody>
          <a:bodyPr/>
          <a:lstStyle/>
          <a:p>
            <a:r>
              <a:rPr lang="en-US" sz="2800" b="1" dirty="0"/>
              <a:t>Age Group Championship High Point Awards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2 of 3)</a:t>
            </a:r>
            <a:br>
              <a:rPr lang="en-US" sz="2800" b="1" dirty="0"/>
            </a:br>
            <a:r>
              <a:rPr lang="en-US" sz="2800" dirty="0"/>
              <a:t>Individual Awards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01074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11204620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Age Group Championship Team Awards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				</a:t>
            </a:r>
            <a:r>
              <a:rPr lang="en-US" sz="2000" b="1" dirty="0">
                <a:solidFill>
                  <a:srgbClr val="002060"/>
                </a:solidFill>
              </a:rPr>
              <a:t>Short Course							Long Course</a:t>
            </a:r>
          </a:p>
          <a:p>
            <a:pPr>
              <a:buBlip>
                <a:blip r:embed="rId3"/>
              </a:buBlip>
              <a:tabLst>
                <a:tab pos="800100" algn="l"/>
                <a:tab pos="1028700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10/U	  Girls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</a:rPr>
              <a:t>	Stamford Sailfish Aquatic Club			</a:t>
            </a:r>
            <a:r>
              <a:rPr lang="en-US" dirty="0">
                <a:solidFill>
                  <a:srgbClr val="FF0000"/>
                </a:solidFill>
              </a:rPr>
              <a:t>Stamford Sailfish Aquatic Club</a:t>
            </a:r>
          </a:p>
          <a:p>
            <a:pPr>
              <a:buBlip>
                <a:blip r:embed="rId3"/>
              </a:buBlip>
              <a:tabLst>
                <a:tab pos="800100" algn="l"/>
                <a:tab pos="1028700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10/U	  Boys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</a:rPr>
              <a:t>	Stamford Sailfish Aquatic Club			</a:t>
            </a:r>
            <a:r>
              <a:rPr lang="en-US" dirty="0">
                <a:solidFill>
                  <a:srgbClr val="FF0000"/>
                </a:solidFill>
              </a:rPr>
              <a:t>Stamford Sailfish Aquatic Club</a:t>
            </a:r>
          </a:p>
          <a:p>
            <a:pPr>
              <a:buBlip>
                <a:blip r:embed="rId3"/>
              </a:buBlip>
              <a:tabLst>
                <a:tab pos="800100" algn="l"/>
                <a:tab pos="1028700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11/12  Girls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</a:rPr>
              <a:t>	Greenwich YWCA Dolphins Swim Team	</a:t>
            </a:r>
            <a:r>
              <a:rPr lang="en-US" dirty="0">
                <a:solidFill>
                  <a:srgbClr val="FF0000"/>
                </a:solidFill>
              </a:rPr>
              <a:t>Stamford Sailfish Aquatic Club</a:t>
            </a:r>
            <a:endParaRPr lang="en-US" dirty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  <a:tabLst>
                <a:tab pos="800100" algn="l"/>
                <a:tab pos="1028700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11/12	  Boys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</a:rPr>
              <a:t>	Stamford Sailfish Aquatic Club			</a:t>
            </a:r>
            <a:r>
              <a:rPr lang="en-US" dirty="0">
                <a:solidFill>
                  <a:srgbClr val="FF0000"/>
                </a:solidFill>
              </a:rPr>
              <a:t>Stamford Sailfish Aquatic Club</a:t>
            </a:r>
            <a:endParaRPr lang="en-US" dirty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  <a:tabLst>
                <a:tab pos="800100" algn="l"/>
                <a:tab pos="1028700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13/14  Girls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</a:rPr>
              <a:t>	Westport/Weston Family Y Water Rats	</a:t>
            </a:r>
            <a:r>
              <a:rPr lang="en-US" dirty="0">
                <a:solidFill>
                  <a:srgbClr val="FF0000"/>
                </a:solidFill>
              </a:rPr>
              <a:t>Westport/Weston Family Y Water Rats</a:t>
            </a:r>
            <a:endParaRPr lang="en-US" dirty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>
              <a:buBlip>
                <a:blip r:embed="rId3"/>
              </a:buBlip>
              <a:tabLst>
                <a:tab pos="800100" algn="l"/>
                <a:tab pos="1028700" algn="l"/>
              </a:tabLst>
            </a:pPr>
            <a:r>
              <a:rPr lang="en-US" sz="2000" dirty="0">
                <a:solidFill>
                  <a:srgbClr val="002060"/>
                </a:solidFill>
                <a:ea typeface="Verdana" panose="020B0604030504040204" pitchFamily="34" charset="0"/>
              </a:rPr>
              <a:t>13/14  Boys</a:t>
            </a:r>
            <a:r>
              <a:rPr lang="en-US" dirty="0">
                <a:solidFill>
                  <a:srgbClr val="002060"/>
                </a:solidFill>
                <a:ea typeface="Verdana" panose="020B0604030504040204" pitchFamily="34" charset="0"/>
              </a:rPr>
              <a:t>	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</a:rPr>
              <a:t>Wilton Y </a:t>
            </a:r>
            <a:r>
              <a:rPr lang="en-US" dirty="0" err="1">
                <a:solidFill>
                  <a:srgbClr val="FF0000"/>
                </a:solidFill>
                <a:ea typeface="Verdana" panose="020B0604030504040204" pitchFamily="34" charset="0"/>
              </a:rPr>
              <a:t>Wahoos</a:t>
            </a:r>
            <a:r>
              <a:rPr lang="en-US" dirty="0">
                <a:solidFill>
                  <a:srgbClr val="FF0000"/>
                </a:solidFill>
                <a:ea typeface="Verdana" panose="020B0604030504040204" pitchFamily="34" charset="0"/>
              </a:rPr>
              <a:t> Swim Club				</a:t>
            </a:r>
            <a:r>
              <a:rPr lang="en-US" dirty="0">
                <a:solidFill>
                  <a:srgbClr val="FF0000"/>
                </a:solidFill>
              </a:rPr>
              <a:t>Wilton Y </a:t>
            </a:r>
            <a:r>
              <a:rPr lang="en-US" dirty="0" err="1">
                <a:solidFill>
                  <a:srgbClr val="FF0000"/>
                </a:solidFill>
              </a:rPr>
              <a:t>Wahoos</a:t>
            </a:r>
            <a:r>
              <a:rPr lang="en-US" dirty="0">
                <a:solidFill>
                  <a:srgbClr val="FF0000"/>
                </a:solidFill>
              </a:rPr>
              <a:t> Swim Club</a:t>
            </a:r>
            <a:endParaRPr lang="en-US" sz="2000" dirty="0">
              <a:solidFill>
                <a:srgbClr val="FF0000"/>
              </a:solidFill>
              <a:ea typeface="Verdana" panose="020B0604030504040204" pitchFamily="34" charset="0"/>
            </a:endParaRPr>
          </a:p>
          <a:p>
            <a:pPr marL="0" indent="0">
              <a:buNone/>
              <a:tabLst>
                <a:tab pos="800100" algn="l"/>
              </a:tabLst>
            </a:pPr>
            <a:endParaRPr lang="en-US" sz="2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508592E-E14B-DD4D-B9A3-5B1CA5280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9286702" cy="796197"/>
          </a:xfrm>
        </p:spPr>
        <p:txBody>
          <a:bodyPr/>
          <a:lstStyle/>
          <a:p>
            <a:r>
              <a:rPr lang="en-US" sz="2800" b="1" dirty="0"/>
              <a:t>Age Group Championship High Point Awards</a:t>
            </a:r>
            <a:r>
              <a:rPr lang="en-US" sz="2800" b="1" dirty="0">
                <a:solidFill>
                  <a:srgbClr val="EBEBEB"/>
                </a:solidFill>
              </a:rPr>
              <a:t> </a:t>
            </a:r>
            <a:r>
              <a:rPr lang="en-US" sz="1400" dirty="0">
                <a:solidFill>
                  <a:srgbClr val="EBEBEB"/>
                </a:solidFill>
              </a:rPr>
              <a:t>(slide 3 of 3)</a:t>
            </a:r>
            <a:br>
              <a:rPr lang="en-US" sz="2800" b="1" dirty="0"/>
            </a:br>
            <a:r>
              <a:rPr lang="en-US" sz="2800" dirty="0"/>
              <a:t>Team Awards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772744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566F-5ED4-964A-A89C-548E7AC7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69723"/>
          </a:xfrm>
        </p:spPr>
        <p:txBody>
          <a:bodyPr/>
          <a:lstStyle/>
          <a:p>
            <a:r>
              <a:rPr lang="en-US" sz="2800" dirty="0"/>
              <a:t>USA Swimming </a:t>
            </a:r>
            <a:br>
              <a:rPr lang="en-US" sz="2800" b="1" dirty="0"/>
            </a:br>
            <a:r>
              <a:rPr lang="en-US" sz="2800" b="1" dirty="0"/>
              <a:t>Scholastic All-America Team</a:t>
            </a:r>
            <a:endParaRPr lang="en-US" sz="14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4569631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Scholastic All-America Team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</a:rPr>
              <a:t>Schol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Riley Anderson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Lily Archibald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Julia </a:t>
            </a:r>
            <a:r>
              <a:rPr lang="en-US" dirty="0" err="1">
                <a:solidFill>
                  <a:srgbClr val="FF0000"/>
                </a:solidFill>
              </a:rPr>
              <a:t>Barto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Damian </a:t>
            </a:r>
            <a:r>
              <a:rPr lang="en-US" dirty="0" err="1">
                <a:solidFill>
                  <a:srgbClr val="FF0000"/>
                </a:solidFill>
              </a:rPr>
              <a:t>Czartoryjski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Jack Haley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Olivia Herbert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Abby King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Elliot Lee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Alexandra Moore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Kate Murray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Annam </a:t>
            </a:r>
            <a:r>
              <a:rPr lang="en-US" dirty="0" err="1">
                <a:solidFill>
                  <a:srgbClr val="FF0000"/>
                </a:solidFill>
              </a:rPr>
              <a:t>Olasewere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John </a:t>
            </a:r>
            <a:r>
              <a:rPr lang="en-US" dirty="0" err="1">
                <a:solidFill>
                  <a:srgbClr val="FF0000"/>
                </a:solidFill>
              </a:rPr>
              <a:t>Rusnock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Kailey Simons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Owen </a:t>
            </a:r>
            <a:r>
              <a:rPr lang="en-US" dirty="0" err="1">
                <a:solidFill>
                  <a:srgbClr val="FF0000"/>
                </a:solidFill>
              </a:rPr>
              <a:t>Tharrington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741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566F-5ED4-964A-A89C-548E7AC7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69723"/>
          </a:xfrm>
        </p:spPr>
        <p:txBody>
          <a:bodyPr/>
          <a:lstStyle/>
          <a:p>
            <a:r>
              <a:rPr lang="en-US" sz="2800" dirty="0"/>
              <a:t>Connecticut Swimming </a:t>
            </a:r>
            <a:br>
              <a:rPr lang="en-US" sz="2800" b="1" dirty="0"/>
            </a:br>
            <a:r>
              <a:rPr lang="en-US" sz="2800" b="1" dirty="0"/>
              <a:t>Scholar Athletes </a:t>
            </a:r>
            <a:r>
              <a:rPr lang="en-US" sz="1400" dirty="0"/>
              <a:t>(slide 1 of 2)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Scholar Athletes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Addison Asuncion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Zachary Beckham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Michael </a:t>
            </a:r>
            <a:r>
              <a:rPr lang="en-US" dirty="0" err="1">
                <a:solidFill>
                  <a:srgbClr val="FF0000"/>
                </a:solidFill>
              </a:rPr>
              <a:t>Belpedio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Nolan Bernier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Julia </a:t>
            </a:r>
            <a:r>
              <a:rPr lang="en-US" dirty="0" err="1">
                <a:solidFill>
                  <a:srgbClr val="FF0000"/>
                </a:solidFill>
              </a:rPr>
              <a:t>Bevilacqua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Lucy </a:t>
            </a:r>
            <a:r>
              <a:rPr lang="en-US" dirty="0" err="1">
                <a:solidFill>
                  <a:srgbClr val="FF0000"/>
                </a:solidFill>
              </a:rPr>
              <a:t>Boisoneau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Katherine Brennan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Emily Butler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Gwendolyn Bye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Carly Cahill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Sophia Caldwell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John </a:t>
            </a:r>
            <a:r>
              <a:rPr lang="en-US" dirty="0" err="1">
                <a:solidFill>
                  <a:srgbClr val="FF0000"/>
                </a:solidFill>
              </a:rPr>
              <a:t>Comite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Sydney Dawes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Emily Denise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Lexi Dominguez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William Dwyer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Niall Easton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Andrew </a:t>
            </a:r>
            <a:r>
              <a:rPr lang="en-US" dirty="0" err="1">
                <a:solidFill>
                  <a:srgbClr val="FF0000"/>
                </a:solidFill>
              </a:rPr>
              <a:t>Filotto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Anna Gallagher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Ananya</a:t>
            </a:r>
            <a:r>
              <a:rPr lang="en-US" dirty="0">
                <a:solidFill>
                  <a:srgbClr val="FF0000"/>
                </a:solidFill>
              </a:rPr>
              <a:t> Garg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Rachel </a:t>
            </a:r>
            <a:r>
              <a:rPr lang="en-US" dirty="0" err="1">
                <a:solidFill>
                  <a:srgbClr val="FF0000"/>
                </a:solidFill>
              </a:rPr>
              <a:t>Gentil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Kaitlyn Gilbert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Alex Hite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>
                <a:solidFill>
                  <a:srgbClr val="FF0000"/>
                </a:solidFill>
              </a:rPr>
              <a:t>Evan Huang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832104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Lelan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Jacheo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Marko </a:t>
            </a:r>
            <a:r>
              <a:rPr lang="en-US" dirty="0" err="1">
                <a:solidFill>
                  <a:srgbClr val="FF0000"/>
                </a:solidFill>
              </a:rPr>
              <a:t>Katra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Panya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Khattar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Sarah Kim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Victoria </a:t>
            </a:r>
            <a:r>
              <a:rPr lang="en-US" dirty="0" err="1">
                <a:solidFill>
                  <a:srgbClr val="FF0000"/>
                </a:solidFill>
              </a:rPr>
              <a:t>Korczak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Gavin Lam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Taylor </a:t>
            </a:r>
            <a:r>
              <a:rPr lang="en-US" dirty="0" err="1">
                <a:solidFill>
                  <a:srgbClr val="FF0000"/>
                </a:solidFill>
              </a:rPr>
              <a:t>Leapley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Caleb Leon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Natalie </a:t>
            </a:r>
            <a:r>
              <a:rPr lang="en-US" dirty="0" err="1">
                <a:solidFill>
                  <a:srgbClr val="FF0000"/>
                </a:solidFill>
              </a:rPr>
              <a:t>Liguoei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Nathan </a:t>
            </a:r>
            <a:r>
              <a:rPr lang="en-US" dirty="0" err="1">
                <a:solidFill>
                  <a:srgbClr val="FF0000"/>
                </a:solidFill>
              </a:rPr>
              <a:t>Lowney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Derek </a:t>
            </a:r>
            <a:r>
              <a:rPr lang="en-US" dirty="0" err="1">
                <a:solidFill>
                  <a:srgbClr val="FF0000"/>
                </a:solidFill>
              </a:rPr>
              <a:t>Lui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Tommy </a:t>
            </a:r>
            <a:r>
              <a:rPr lang="en-US" dirty="0" err="1">
                <a:solidFill>
                  <a:srgbClr val="FF0000"/>
                </a:solidFill>
              </a:rPr>
              <a:t>Masotti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4550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566F-5ED4-964A-A89C-548E7AC7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69723"/>
          </a:xfrm>
        </p:spPr>
        <p:txBody>
          <a:bodyPr/>
          <a:lstStyle/>
          <a:p>
            <a:r>
              <a:rPr lang="en-US" sz="2800" dirty="0"/>
              <a:t>Connecticut Swimming </a:t>
            </a:r>
            <a:br>
              <a:rPr lang="en-US" sz="2800" b="1" dirty="0"/>
            </a:br>
            <a:r>
              <a:rPr lang="en-US" sz="2800" b="1" dirty="0"/>
              <a:t>Scholar Athletes </a:t>
            </a:r>
            <a:r>
              <a:rPr lang="en-US" sz="1400" dirty="0"/>
              <a:t>(slide 2 of 2)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3541523" cy="4393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Scholar Athletes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Lillian Miller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Emily Murphy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Beth </a:t>
            </a:r>
            <a:r>
              <a:rPr lang="en-US" dirty="0" err="1">
                <a:solidFill>
                  <a:srgbClr val="FF0000"/>
                </a:solidFill>
              </a:rPr>
              <a:t>Nedobity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Josie </a:t>
            </a:r>
            <a:r>
              <a:rPr lang="en-US" dirty="0" err="1">
                <a:solidFill>
                  <a:srgbClr val="FF0000"/>
                </a:solidFill>
              </a:rPr>
              <a:t>Nesta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Ryan Nguyen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Alina </a:t>
            </a:r>
            <a:r>
              <a:rPr lang="en-US" dirty="0" err="1">
                <a:solidFill>
                  <a:srgbClr val="FF0000"/>
                </a:solidFill>
              </a:rPr>
              <a:t>Niemczyk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Sydney O'Connell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Azra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Ozgen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Arjun Padwal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Audrey </a:t>
            </a:r>
            <a:r>
              <a:rPr lang="en-US" dirty="0" err="1">
                <a:solidFill>
                  <a:srgbClr val="FF0000"/>
                </a:solidFill>
              </a:rPr>
              <a:t>Plourde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Ariana Potter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Chloe </a:t>
            </a:r>
            <a:r>
              <a:rPr lang="en-US" dirty="0" err="1">
                <a:solidFill>
                  <a:srgbClr val="FF0000"/>
                </a:solidFill>
              </a:rPr>
              <a:t>Retuya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90383" y="2377440"/>
            <a:ext cx="3541523" cy="43934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Ruthie </a:t>
            </a:r>
            <a:r>
              <a:rPr lang="en-US" dirty="0" err="1">
                <a:solidFill>
                  <a:srgbClr val="FF0000"/>
                </a:solidFill>
              </a:rPr>
              <a:t>Riccobon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Emma </a:t>
            </a:r>
            <a:r>
              <a:rPr lang="en-US" dirty="0" err="1">
                <a:solidFill>
                  <a:srgbClr val="FF0000"/>
                </a:solidFill>
              </a:rPr>
              <a:t>Robredo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Paeton</a:t>
            </a:r>
            <a:r>
              <a:rPr lang="en-US" dirty="0">
                <a:solidFill>
                  <a:srgbClr val="FF0000"/>
                </a:solidFill>
              </a:rPr>
              <a:t> Romero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Jack </a:t>
            </a:r>
            <a:r>
              <a:rPr lang="en-US" dirty="0" err="1">
                <a:solidFill>
                  <a:srgbClr val="FF0000"/>
                </a:solidFill>
              </a:rPr>
              <a:t>Rosano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Sarah </a:t>
            </a:r>
            <a:r>
              <a:rPr lang="en-US" dirty="0" err="1">
                <a:solidFill>
                  <a:srgbClr val="FF0000"/>
                </a:solidFill>
              </a:rPr>
              <a:t>Rotariu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Reaghan</a:t>
            </a:r>
            <a:r>
              <a:rPr lang="en-US" dirty="0">
                <a:solidFill>
                  <a:srgbClr val="FF0000"/>
                </a:solidFill>
              </a:rPr>
              <a:t> Samson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Amelia Scheu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Sabrina Schuster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Christine Scully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Aiden </a:t>
            </a:r>
            <a:r>
              <a:rPr lang="en-US" dirty="0" err="1">
                <a:solidFill>
                  <a:srgbClr val="FF0000"/>
                </a:solidFill>
              </a:rPr>
              <a:t>Sesta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Alicia </a:t>
            </a:r>
            <a:r>
              <a:rPr lang="en-US" dirty="0" err="1">
                <a:solidFill>
                  <a:srgbClr val="FF0000"/>
                </a:solidFill>
              </a:rPr>
              <a:t>Shatalov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Molly Simmons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8323566" y="2377440"/>
            <a:ext cx="3541523" cy="43499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Colin </a:t>
            </a:r>
            <a:r>
              <a:rPr lang="en-US" dirty="0" err="1">
                <a:solidFill>
                  <a:srgbClr val="FF0000"/>
                </a:solidFill>
              </a:rPr>
              <a:t>Spoerndle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Chase </a:t>
            </a:r>
            <a:r>
              <a:rPr lang="en-US" dirty="0" err="1">
                <a:solidFill>
                  <a:srgbClr val="FF0000"/>
                </a:solidFill>
              </a:rPr>
              <a:t>Starzman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Emme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Starzman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Jillian Sullivan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Isabel </a:t>
            </a:r>
            <a:r>
              <a:rPr lang="en-US" dirty="0" err="1">
                <a:solidFill>
                  <a:srgbClr val="FF0000"/>
                </a:solidFill>
              </a:rPr>
              <a:t>Torello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Madison Winslow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Leonardo Wong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Derek Yin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Bryan Zheng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01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54C9-A3AF-B446-9E2C-5949F66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615443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Swimmers of the Year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 txBox="1">
            <a:spLocks/>
          </p:cNvSpPr>
          <p:nvPr/>
        </p:nvSpPr>
        <p:spPr>
          <a:xfrm>
            <a:off x="537882" y="2377440"/>
            <a:ext cx="11176000" cy="437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>
                <a:solidFill>
                  <a:schemeClr val="bg1">
                    <a:lumMod val="65000"/>
                  </a:schemeClr>
                </a:solidFill>
              </a:rPr>
              <a:t>Ellen Johnston</a:t>
            </a: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, Immediate Past General Chair,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2022-2023 Swimmer of the Year - Adaptive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Font typeface="Wingdings 3" charset="2"/>
              <a:buNone/>
            </a:pPr>
            <a:r>
              <a:rPr lang="en-US" sz="7200" dirty="0">
                <a:solidFill>
                  <a:srgbClr val="FF0000"/>
                </a:solidFill>
              </a:rPr>
              <a:t>Matthew Torres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Westport Water Rat Swim Team (WRAT)</a:t>
            </a:r>
            <a:endParaRPr lang="en-US" sz="3200" dirty="0">
              <a:solidFill>
                <a:srgbClr val="000039"/>
              </a:solidFill>
            </a:endParaRPr>
          </a:p>
          <a:p>
            <a:pPr marL="0" indent="0" algn="ctr">
              <a:buNone/>
            </a:pPr>
            <a:endParaRPr lang="en-US" sz="78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7186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566F-5ED4-964A-A89C-548E7AC7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69723"/>
          </a:xfrm>
        </p:spPr>
        <p:txBody>
          <a:bodyPr/>
          <a:lstStyle/>
          <a:p>
            <a:r>
              <a:rPr lang="en-US" sz="2800" dirty="0"/>
              <a:t>Connecticut Swimming </a:t>
            </a:r>
            <a:br>
              <a:rPr lang="en-US" sz="2800" b="1" dirty="0"/>
            </a:br>
            <a:r>
              <a:rPr lang="en-US" sz="2800" b="1" dirty="0"/>
              <a:t>Top 16 Scholar Athletes </a:t>
            </a:r>
            <a:r>
              <a:rPr lang="en-US" sz="1400" dirty="0"/>
              <a:t>(slide 1 of 3)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362773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Top 16 Scholar Athletes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Lily Archibald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Daniel  </a:t>
            </a:r>
            <a:r>
              <a:rPr lang="en-US" dirty="0" err="1">
                <a:solidFill>
                  <a:srgbClr val="FF0000"/>
                </a:solidFill>
              </a:rPr>
              <a:t>Babashak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Hailey Baker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Katherine  Beauchene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Andrew Berkowitz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Elizabeth </a:t>
            </a:r>
            <a:r>
              <a:rPr lang="en-US" dirty="0" err="1">
                <a:solidFill>
                  <a:srgbClr val="FF0000"/>
                </a:solidFill>
              </a:rPr>
              <a:t>Bodie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Kellen Booth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Sena</a:t>
            </a:r>
            <a:r>
              <a:rPr lang="en-US" dirty="0">
                <a:solidFill>
                  <a:srgbClr val="FF0000"/>
                </a:solidFill>
              </a:rPr>
              <a:t> Bozkurt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Samantha </a:t>
            </a:r>
            <a:r>
              <a:rPr lang="en-US" dirty="0" err="1">
                <a:solidFill>
                  <a:srgbClr val="FF0000"/>
                </a:solidFill>
              </a:rPr>
              <a:t>Chemacki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Isabelle Christensen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Lauren Clark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Shane </a:t>
            </a:r>
            <a:r>
              <a:rPr lang="en-US" dirty="0" err="1">
                <a:solidFill>
                  <a:srgbClr val="FF0000"/>
                </a:solidFill>
              </a:rPr>
              <a:t>Colligan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28600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832104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Brielle Gold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Madisyn Goldstein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Ella </a:t>
            </a:r>
            <a:r>
              <a:rPr lang="en-US" dirty="0" err="1">
                <a:solidFill>
                  <a:srgbClr val="FF0000"/>
                </a:solidFill>
              </a:rPr>
              <a:t>Gussen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Benjamin Haddad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Samantha Haley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Phoebe </a:t>
            </a:r>
            <a:r>
              <a:rPr lang="en-US" dirty="0" err="1">
                <a:solidFill>
                  <a:srgbClr val="FF0000"/>
                </a:solidFill>
              </a:rPr>
              <a:t>Hamblett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Jane </a:t>
            </a:r>
            <a:r>
              <a:rPr lang="en-US" dirty="0" err="1">
                <a:solidFill>
                  <a:srgbClr val="FF0000"/>
                </a:solidFill>
              </a:rPr>
              <a:t>Harhay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Mackenzie Headley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Rian Herrmann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Molly Hoban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Eric Huang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Michael Ivanov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James Custer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Damian </a:t>
            </a:r>
            <a:r>
              <a:rPr lang="en-US" dirty="0" err="1">
                <a:solidFill>
                  <a:srgbClr val="FF0000"/>
                </a:solidFill>
              </a:rPr>
              <a:t>Czartoryjski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Avery </a:t>
            </a:r>
            <a:r>
              <a:rPr lang="en-US" dirty="0" err="1">
                <a:solidFill>
                  <a:srgbClr val="FF0000"/>
                </a:solidFill>
              </a:rPr>
              <a:t>D'Amour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Laura </a:t>
            </a:r>
            <a:r>
              <a:rPr lang="en-US" dirty="0" err="1">
                <a:solidFill>
                  <a:srgbClr val="FF0000"/>
                </a:solidFill>
              </a:rPr>
              <a:t>DeGennaro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Conor</a:t>
            </a:r>
            <a:r>
              <a:rPr lang="en-US" dirty="0">
                <a:solidFill>
                  <a:srgbClr val="FF0000"/>
                </a:solidFill>
              </a:rPr>
              <a:t> Duggan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John Dwyer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Annie Edwards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Maxwell Enes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Kristopher Flores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Amanda Ford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Natalia </a:t>
            </a:r>
            <a:r>
              <a:rPr lang="en-US" dirty="0" err="1">
                <a:solidFill>
                  <a:srgbClr val="FF0000"/>
                </a:solidFill>
              </a:rPr>
              <a:t>Gajecki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Michael Gauthier</a:t>
            </a:r>
          </a:p>
        </p:txBody>
      </p:sp>
    </p:spTree>
    <p:extLst>
      <p:ext uri="{BB962C8B-B14F-4D97-AF65-F5344CB8AC3E}">
        <p14:creationId xmlns:p14="http://schemas.microsoft.com/office/powerpoint/2010/main" val="12649761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566F-5ED4-964A-A89C-548E7AC7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69723"/>
          </a:xfrm>
        </p:spPr>
        <p:txBody>
          <a:bodyPr/>
          <a:lstStyle/>
          <a:p>
            <a:r>
              <a:rPr lang="en-US" sz="2800" dirty="0"/>
              <a:t>Connecticut Swimming </a:t>
            </a:r>
            <a:br>
              <a:rPr lang="en-US" sz="2800" b="1" dirty="0"/>
            </a:br>
            <a:r>
              <a:rPr lang="en-US" sz="2800" b="1" dirty="0"/>
              <a:t>Top 16 Scholar Athletes </a:t>
            </a:r>
            <a:r>
              <a:rPr lang="en-US" sz="1400" dirty="0"/>
              <a:t>(slide 2 of 3)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362773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Top 16 Scholar Athletes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Samantha Jackson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Meghan Jo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Jasmine Johnson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Chas Jones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Brendan </a:t>
            </a:r>
            <a:r>
              <a:rPr lang="en-US" dirty="0" err="1">
                <a:solidFill>
                  <a:srgbClr val="FF0000"/>
                </a:solidFill>
              </a:rPr>
              <a:t>Kirberger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Aanya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Kongettira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Mykhailo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Kvashchuk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Jerick</a:t>
            </a:r>
            <a:r>
              <a:rPr lang="en-US" dirty="0">
                <a:solidFill>
                  <a:srgbClr val="FF0000"/>
                </a:solidFill>
              </a:rPr>
              <a:t> Luke </a:t>
            </a:r>
            <a:r>
              <a:rPr lang="en-US" dirty="0" err="1">
                <a:solidFill>
                  <a:srgbClr val="FF0000"/>
                </a:solidFill>
              </a:rPr>
              <a:t>Lagamao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Erik </a:t>
            </a:r>
            <a:r>
              <a:rPr lang="en-US" dirty="0" err="1">
                <a:solidFill>
                  <a:srgbClr val="FF0000"/>
                </a:solidFill>
              </a:rPr>
              <a:t>Lamphere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Penny Lazar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Addison </a:t>
            </a:r>
            <a:r>
              <a:rPr lang="en-US" dirty="0" err="1">
                <a:solidFill>
                  <a:srgbClr val="FF0000"/>
                </a:solidFill>
              </a:rPr>
              <a:t>Lezinsky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Marea</a:t>
            </a:r>
            <a:r>
              <a:rPr lang="en-US" dirty="0">
                <a:solidFill>
                  <a:srgbClr val="FF0000"/>
                </a:solidFill>
              </a:rPr>
              <a:t> Li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28600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832104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Jocie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Niemczyk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Boglarka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Olah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Katrine O'Leary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Sara Omar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Nate Oppenheim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Cesar Padilla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Annika </a:t>
            </a:r>
            <a:r>
              <a:rPr lang="en-US" dirty="0" err="1">
                <a:solidFill>
                  <a:srgbClr val="FF0000"/>
                </a:solidFill>
              </a:rPr>
              <a:t>Paluska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Sydney Parker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Amelia Peterson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Abbey </a:t>
            </a:r>
            <a:r>
              <a:rPr lang="en-US" dirty="0" err="1">
                <a:solidFill>
                  <a:srgbClr val="FF0000"/>
                </a:solidFill>
              </a:rPr>
              <a:t>Pickel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Dani Schwartz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Lucy Schwarz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ShaunLi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Jacob Lin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Jenney Liu 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Cody </a:t>
            </a:r>
            <a:r>
              <a:rPr lang="en-US" dirty="0" err="1">
                <a:solidFill>
                  <a:srgbClr val="FF0000"/>
                </a:solidFill>
              </a:rPr>
              <a:t>Lonsberry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Lauren Lord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Madison Marini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Campbell McFall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Jake Mercer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Kate Murray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Hannah </a:t>
            </a:r>
            <a:r>
              <a:rPr lang="en-US" dirty="0" err="1">
                <a:solidFill>
                  <a:srgbClr val="FF0000"/>
                </a:solidFill>
              </a:rPr>
              <a:t>Natlo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Hailey Newton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Molly Newton</a:t>
            </a:r>
          </a:p>
        </p:txBody>
      </p:sp>
    </p:spTree>
    <p:extLst>
      <p:ext uri="{BB962C8B-B14F-4D97-AF65-F5344CB8AC3E}">
        <p14:creationId xmlns:p14="http://schemas.microsoft.com/office/powerpoint/2010/main" val="25126859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F566F-5ED4-964A-A89C-548E7AC7D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69723"/>
          </a:xfrm>
        </p:spPr>
        <p:txBody>
          <a:bodyPr/>
          <a:lstStyle/>
          <a:p>
            <a:r>
              <a:rPr lang="en-US" sz="2800" dirty="0"/>
              <a:t>Connecticut Swimming </a:t>
            </a:r>
            <a:br>
              <a:rPr lang="en-US" sz="2800" b="1" dirty="0"/>
            </a:br>
            <a:r>
              <a:rPr lang="en-US" sz="2800" b="1" dirty="0"/>
              <a:t>Top 16 Scholar Athletes </a:t>
            </a:r>
            <a:r>
              <a:rPr lang="en-US" sz="1400" dirty="0"/>
              <a:t>(slide 3 of 3)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57200" y="2377440"/>
            <a:ext cx="362773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002060"/>
                </a:solidFill>
              </a:rPr>
              <a:t>Top 16 Scholar Athletes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Chase Shapiro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Ved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Shriyans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Bathula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Ariya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Snelwar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Julia </a:t>
            </a:r>
            <a:r>
              <a:rPr lang="en-US" dirty="0" err="1">
                <a:solidFill>
                  <a:srgbClr val="FF0000"/>
                </a:solidFill>
              </a:rPr>
              <a:t>Stidolph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Lila </a:t>
            </a:r>
            <a:r>
              <a:rPr lang="en-US" dirty="0" err="1">
                <a:solidFill>
                  <a:srgbClr val="FF0000"/>
                </a:solidFill>
              </a:rPr>
              <a:t>Strober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Lillian Teel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Julia Tejeda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Kristin </a:t>
            </a:r>
            <a:r>
              <a:rPr lang="en-US" dirty="0" err="1">
                <a:solidFill>
                  <a:srgbClr val="FF0000"/>
                </a:solidFill>
              </a:rPr>
              <a:t>Timpano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Anthomy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Tomasko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Colten </a:t>
            </a:r>
            <a:r>
              <a:rPr lang="en-US" dirty="0" err="1">
                <a:solidFill>
                  <a:srgbClr val="FF0000"/>
                </a:solidFill>
              </a:rPr>
              <a:t>Trepp</a:t>
            </a:r>
            <a:endParaRPr lang="en-US" dirty="0">
              <a:solidFill>
                <a:srgbClr val="FF0000"/>
              </a:solidFill>
            </a:endParaRP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Owen Vale</a:t>
            </a:r>
          </a:p>
          <a:p>
            <a:pPr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Andrew </a:t>
            </a:r>
            <a:r>
              <a:rPr lang="en-US" dirty="0" err="1">
                <a:solidFill>
                  <a:srgbClr val="FF0000"/>
                </a:solidFill>
              </a:rPr>
              <a:t>Villani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28600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 txBox="1">
            <a:spLocks/>
          </p:cNvSpPr>
          <p:nvPr/>
        </p:nvSpPr>
        <p:spPr>
          <a:xfrm>
            <a:off x="4389120" y="2377440"/>
            <a:ext cx="3541523" cy="4261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Jack Watson</a:t>
            </a: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Alex </a:t>
            </a:r>
            <a:r>
              <a:rPr lang="en-US" dirty="0" err="1">
                <a:solidFill>
                  <a:srgbClr val="FF0000"/>
                </a:solidFill>
              </a:rPr>
              <a:t>Weisenbacher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Michelle </a:t>
            </a:r>
            <a:r>
              <a:rPr lang="en-US" dirty="0" err="1">
                <a:solidFill>
                  <a:srgbClr val="FF0000"/>
                </a:solidFill>
              </a:rPr>
              <a:t>Weissler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Miriam </a:t>
            </a:r>
            <a:r>
              <a:rPr lang="en-US" dirty="0" err="1">
                <a:solidFill>
                  <a:srgbClr val="FF0000"/>
                </a:solidFill>
              </a:rPr>
              <a:t>Youel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>
                <a:solidFill>
                  <a:srgbClr val="FF0000"/>
                </a:solidFill>
              </a:rPr>
              <a:t>Peter </a:t>
            </a:r>
            <a:r>
              <a:rPr lang="en-US" dirty="0" err="1">
                <a:solidFill>
                  <a:srgbClr val="FF0000"/>
                </a:solidFill>
              </a:rPr>
              <a:t>Zalewski</a:t>
            </a:r>
            <a:endParaRPr lang="en-US" dirty="0">
              <a:solidFill>
                <a:srgbClr val="FF0000"/>
              </a:solidFill>
            </a:endParaRPr>
          </a:p>
          <a:p>
            <a:pPr lvl="0">
              <a:spcBef>
                <a:spcPts val="0"/>
              </a:spcBef>
              <a:spcAft>
                <a:spcPts val="200"/>
              </a:spcAft>
              <a:buBlip>
                <a:blip r:embed="rId3"/>
              </a:buBlip>
            </a:pPr>
            <a:r>
              <a:rPr lang="en-US" dirty="0" err="1">
                <a:solidFill>
                  <a:srgbClr val="FF0000"/>
                </a:solidFill>
              </a:rPr>
              <a:t>Marabella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Zullo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092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D068-963E-094F-A484-2AD3D7D33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06964"/>
          </a:xfrm>
        </p:spPr>
        <p:txBody>
          <a:bodyPr/>
          <a:lstStyle/>
          <a:p>
            <a:r>
              <a:rPr lang="en-US" b="1" dirty="0"/>
              <a:t>Closing Remarks	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 txBox="1">
            <a:spLocks/>
          </p:cNvSpPr>
          <p:nvPr/>
        </p:nvSpPr>
        <p:spPr>
          <a:xfrm>
            <a:off x="537882" y="2377440"/>
            <a:ext cx="11176000" cy="403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CT Swimming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7200" dirty="0">
                <a:solidFill>
                  <a:srgbClr val="FF0000"/>
                </a:solidFill>
              </a:rPr>
              <a:t>Rick Lewis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None/>
            </a:pPr>
            <a:r>
              <a:rPr lang="en-US" sz="4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Board of Directors, General Chair</a:t>
            </a:r>
          </a:p>
        </p:txBody>
      </p:sp>
    </p:spTree>
    <p:extLst>
      <p:ext uri="{BB962C8B-B14F-4D97-AF65-F5344CB8AC3E}">
        <p14:creationId xmlns:p14="http://schemas.microsoft.com/office/powerpoint/2010/main" val="5473871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DB2A62-4228-2C4C-9121-389B1A2CCE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7765" y="632029"/>
            <a:ext cx="7231529" cy="1308845"/>
          </a:xfrm>
        </p:spPr>
        <p:txBody>
          <a:bodyPr anchor="ctr">
            <a:noAutofit/>
          </a:bodyPr>
          <a:lstStyle/>
          <a:p>
            <a:pPr algn="ctr"/>
            <a:r>
              <a:rPr lang="en-US" sz="9600" b="1" dirty="0">
                <a:solidFill>
                  <a:schemeClr val="bg1"/>
                </a:solidFill>
                <a:latin typeface="Bahnschrift SemiCondensed" panose="020B0502040204020203" pitchFamily="34" charset="0"/>
                <a:ea typeface="Segoe UI Black" panose="020B0A02040204020203" pitchFamily="34" charset="0"/>
              </a:rPr>
              <a:t>CONNECTICUT</a:t>
            </a:r>
            <a:endParaRPr lang="en-US" sz="18500" dirty="0">
              <a:solidFill>
                <a:srgbClr val="002060"/>
              </a:solidFill>
              <a:latin typeface="Bahnschrift Light Condensed" panose="020B05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DF9D0A-E134-834C-957D-7EE1F9814F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7764" y="3683796"/>
            <a:ext cx="10972800" cy="2404770"/>
          </a:xfrm>
        </p:spPr>
        <p:txBody>
          <a:bodyPr>
            <a:noAutofit/>
          </a:bodyPr>
          <a:lstStyle/>
          <a:p>
            <a:pPr algn="ctr"/>
            <a:r>
              <a:rPr lang="en-US" sz="6600" dirty="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THANKS  YOU!</a:t>
            </a:r>
          </a:p>
          <a:p>
            <a:pPr algn="ctr"/>
            <a:r>
              <a:rPr lang="en-US" sz="6000" cap="small" dirty="0">
                <a:solidFill>
                  <a:schemeClr val="bg1">
                    <a:lumMod val="9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See You On The Pool Deck!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044" y="881003"/>
            <a:ext cx="2779994" cy="2119742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DDB2A62-4228-2C4C-9121-389B1A2CCE0D}"/>
              </a:ext>
            </a:extLst>
          </p:cNvPr>
          <p:cNvSpPr txBox="1">
            <a:spLocks/>
          </p:cNvSpPr>
          <p:nvPr/>
        </p:nvSpPr>
        <p:spPr bwMode="gray">
          <a:xfrm>
            <a:off x="567765" y="1391128"/>
            <a:ext cx="7231529" cy="19436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11000" spc="-300" dirty="0">
                <a:solidFill>
                  <a:schemeClr val="bg1">
                    <a:lumMod val="75000"/>
                  </a:schemeClr>
                </a:solidFill>
                <a:latin typeface="Bahnschrift Light" panose="020B0502040204020203" pitchFamily="34" charset="0"/>
                <a:ea typeface="Segoe UI Black" panose="020B0A02040204020203" pitchFamily="34" charset="0"/>
              </a:rPr>
              <a:t>SWIMMING</a:t>
            </a:r>
            <a:endParaRPr lang="en-US" sz="11000" spc="-300" dirty="0">
              <a:solidFill>
                <a:schemeClr val="bg1">
                  <a:lumMod val="75000"/>
                </a:schemeClr>
              </a:solidFill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62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54C9-A3AF-B446-9E2C-5949F66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615443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Swimmers of the Year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 txBox="1">
            <a:spLocks/>
          </p:cNvSpPr>
          <p:nvPr/>
        </p:nvSpPr>
        <p:spPr>
          <a:xfrm>
            <a:off x="537882" y="2377440"/>
            <a:ext cx="11176000" cy="437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Aaron Montgomery, Chelsea Piers Aquatic Club Coach introducing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2022-2023 Swimmer of the Year - Female</a:t>
            </a:r>
          </a:p>
          <a:p>
            <a:pPr marL="0" indent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-US" sz="7200" dirty="0">
                <a:solidFill>
                  <a:srgbClr val="FF0000"/>
                </a:solidFill>
              </a:rPr>
              <a:t>Annam </a:t>
            </a:r>
            <a:r>
              <a:rPr lang="en-US" sz="7200" dirty="0" err="1">
                <a:solidFill>
                  <a:srgbClr val="FF0000"/>
                </a:solidFill>
              </a:rPr>
              <a:t>Olasewere</a:t>
            </a:r>
            <a:endParaRPr lang="en-US" sz="7200" dirty="0">
              <a:solidFill>
                <a:srgbClr val="FF0000"/>
              </a:solidFill>
            </a:endParaRP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Chelsea Piers Aquatic Club (CPAC)</a:t>
            </a:r>
            <a:endParaRPr lang="en-US" sz="3200" dirty="0">
              <a:solidFill>
                <a:srgbClr val="000039"/>
              </a:solidFill>
            </a:endParaRPr>
          </a:p>
          <a:p>
            <a:pPr marL="0" indent="0" algn="ctr">
              <a:buNone/>
            </a:pPr>
            <a:endParaRPr lang="en-US" sz="78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3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A54C9-A3AF-B446-9E2C-5949F66AE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615443"/>
          </a:xfrm>
        </p:spPr>
        <p:txBody>
          <a:bodyPr/>
          <a:lstStyle/>
          <a:p>
            <a:r>
              <a:rPr lang="en-US" sz="2800" dirty="0"/>
              <a:t>Connecticut Swimming</a:t>
            </a:r>
            <a:br>
              <a:rPr lang="en-US" sz="2800" b="1" dirty="0"/>
            </a:br>
            <a:r>
              <a:rPr lang="en-US" sz="2800" b="1" dirty="0"/>
              <a:t>Swimmers of the Year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 txBox="1">
            <a:spLocks/>
          </p:cNvSpPr>
          <p:nvPr/>
        </p:nvSpPr>
        <p:spPr>
          <a:xfrm>
            <a:off x="537882" y="2377440"/>
            <a:ext cx="11176000" cy="43710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Brian Fazzino, New Canaan Y Club Coach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2022-2023 Swimmer of the Year - Male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7200" dirty="0">
                <a:solidFill>
                  <a:srgbClr val="FF0000"/>
                </a:solidFill>
              </a:rPr>
              <a:t>Kalen Anbar</a:t>
            </a:r>
          </a:p>
          <a:p>
            <a:pPr marL="0" indent="0" algn="ctr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32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New Canaan YMCA Caimans (NCY)</a:t>
            </a:r>
            <a:endParaRPr lang="en-US" sz="7800" b="1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en-US" sz="4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035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98DE-B2B4-3E48-8DBD-C59881A1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9235956" cy="830132"/>
          </a:xfrm>
        </p:spPr>
        <p:txBody>
          <a:bodyPr/>
          <a:lstStyle/>
          <a:p>
            <a:r>
              <a:rPr lang="en-US" sz="2800" dirty="0"/>
              <a:t>USA Swimming </a:t>
            </a:r>
            <a:br>
              <a:rPr lang="en-US" sz="2800" b="1" dirty="0"/>
            </a:br>
            <a:r>
              <a:rPr lang="en-US" sz="2800" b="1" dirty="0"/>
              <a:t>ConocoPhillips Outstanding Service Award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 txBox="1">
            <a:spLocks/>
          </p:cNvSpPr>
          <p:nvPr/>
        </p:nvSpPr>
        <p:spPr>
          <a:xfrm>
            <a:off x="537882" y="2377440"/>
            <a:ext cx="11176000" cy="410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Rick Lewis, General Chair,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2022-2023 ConocoPhillips Outstanding Service Award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7200" dirty="0">
                <a:solidFill>
                  <a:srgbClr val="FF0000"/>
                </a:solidFill>
              </a:rPr>
              <a:t>Yolanda Jahan</a:t>
            </a:r>
          </a:p>
        </p:txBody>
      </p:sp>
    </p:spTree>
    <p:extLst>
      <p:ext uri="{BB962C8B-B14F-4D97-AF65-F5344CB8AC3E}">
        <p14:creationId xmlns:p14="http://schemas.microsoft.com/office/powerpoint/2010/main" val="1568992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498DE-B2B4-3E48-8DBD-C59881A18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9235956" cy="818179"/>
          </a:xfrm>
        </p:spPr>
        <p:txBody>
          <a:bodyPr/>
          <a:lstStyle/>
          <a:p>
            <a:r>
              <a:rPr lang="en-US" sz="2800" dirty="0"/>
              <a:t>Judy Snow </a:t>
            </a:r>
            <a:br>
              <a:rPr lang="en-US" sz="2800" b="1" dirty="0"/>
            </a:br>
            <a:r>
              <a:rPr lang="en-US" sz="2800" b="1" dirty="0"/>
              <a:t>Service Award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871A31F-4E1E-3F4C-BA9F-B3307FEF6869}"/>
              </a:ext>
            </a:extLst>
          </p:cNvPr>
          <p:cNvSpPr txBox="1">
            <a:spLocks/>
          </p:cNvSpPr>
          <p:nvPr/>
        </p:nvSpPr>
        <p:spPr>
          <a:xfrm>
            <a:off x="537882" y="2377440"/>
            <a:ext cx="11176000" cy="4109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Chris Snow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introducing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3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2022-2023 Judy Snow Service Award</a:t>
            </a:r>
          </a:p>
          <a:p>
            <a:pPr marL="0" indent="0" algn="ctr">
              <a:spcBef>
                <a:spcPts val="1800"/>
              </a:spcBef>
              <a:spcAft>
                <a:spcPts val="600"/>
              </a:spcAft>
              <a:buFont typeface="Wingdings 3" charset="2"/>
              <a:buNone/>
            </a:pPr>
            <a:r>
              <a:rPr lang="en-US" sz="7200" dirty="0">
                <a:solidFill>
                  <a:srgbClr val="FF0000"/>
                </a:solidFill>
              </a:rPr>
              <a:t>TBA</a:t>
            </a:r>
          </a:p>
        </p:txBody>
      </p:sp>
    </p:spTree>
    <p:extLst>
      <p:ext uri="{BB962C8B-B14F-4D97-AF65-F5344CB8AC3E}">
        <p14:creationId xmlns:p14="http://schemas.microsoft.com/office/powerpoint/2010/main" val="3224041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0C0F7-4D52-CA4A-8846-1CB5E923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8761413" cy="706964"/>
          </a:xfrm>
        </p:spPr>
        <p:txBody>
          <a:bodyPr/>
          <a:lstStyle/>
          <a:p>
            <a:r>
              <a:rPr lang="en-US" sz="2800" dirty="0"/>
              <a:t>USA Swimming </a:t>
            </a:r>
            <a:br>
              <a:rPr lang="en-US" sz="2800" b="1" dirty="0"/>
            </a:br>
            <a:r>
              <a:rPr lang="en-US" sz="2800" b="1" dirty="0"/>
              <a:t>Senior and Junior National Participants </a:t>
            </a:r>
            <a:r>
              <a:rPr lang="en-US" sz="1400" dirty="0">
                <a:solidFill>
                  <a:srgbClr val="EBEBEB"/>
                </a:solidFill>
              </a:rPr>
              <a:t>(slide 1 of 4)</a:t>
            </a:r>
            <a:endParaRPr lang="en-US" sz="28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DCE538-75F3-0B4D-9DE0-7A68652B6F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7" y="2377440"/>
            <a:ext cx="11251583" cy="42611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National Team Members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Kieran Smith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LC National Championship Competitors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Kalen Anbar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Lillian </a:t>
            </a:r>
            <a:r>
              <a:rPr lang="en-US" sz="2000" dirty="0" err="1">
                <a:solidFill>
                  <a:srgbClr val="FF0000"/>
                </a:solidFill>
              </a:rPr>
              <a:t>Derivaux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Annam </a:t>
            </a:r>
            <a:r>
              <a:rPr lang="en-US" sz="2000" dirty="0" err="1">
                <a:solidFill>
                  <a:srgbClr val="FF0000"/>
                </a:solidFill>
              </a:rPr>
              <a:t>Olasewere</a:t>
            </a:r>
            <a:endParaRPr lang="en-US" sz="2000" dirty="0">
              <a:solidFill>
                <a:srgbClr val="FF0000"/>
              </a:solidFill>
            </a:endParaRP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Kieran Smith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b="1" dirty="0">
              <a:solidFill>
                <a:srgbClr val="00206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solidFill>
                  <a:srgbClr val="002060"/>
                </a:solidFill>
              </a:rPr>
              <a:t>USA Swimming Para World Championship Team Member</a:t>
            </a:r>
          </a:p>
          <a:p>
            <a:pPr>
              <a:spcBef>
                <a:spcPts val="300"/>
              </a:spcBef>
              <a:buBlip>
                <a:blip r:embed="rId3"/>
              </a:buBlip>
            </a:pPr>
            <a:r>
              <a:rPr lang="en-US" sz="2000" dirty="0">
                <a:solidFill>
                  <a:srgbClr val="FF0000"/>
                </a:solidFill>
              </a:rPr>
              <a:t>Matthew Torres</a:t>
            </a:r>
          </a:p>
        </p:txBody>
      </p:sp>
    </p:spTree>
    <p:extLst>
      <p:ext uri="{BB962C8B-B14F-4D97-AF65-F5344CB8AC3E}">
        <p14:creationId xmlns:p14="http://schemas.microsoft.com/office/powerpoint/2010/main" val="14731527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Custom 28">
      <a:dk1>
        <a:srgbClr val="000039"/>
      </a:dk1>
      <a:lt1>
        <a:srgbClr val="FFFFFF"/>
      </a:lt1>
      <a:dk2>
        <a:srgbClr val="050755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EFB7981CFB945AABDB2A25D7E070C" ma:contentTypeVersion="13" ma:contentTypeDescription="Create a new document." ma:contentTypeScope="" ma:versionID="ac91b501b5e311e418a159ac9b48c1e7">
  <xsd:schema xmlns:xsd="http://www.w3.org/2001/XMLSchema" xmlns:xs="http://www.w3.org/2001/XMLSchema" xmlns:p="http://schemas.microsoft.com/office/2006/metadata/properties" xmlns:ns3="0abdcece-331f-4ba7-b5de-f4fe15f54272" xmlns:ns4="a1bafea4-b7b4-43f7-9eda-90e8abbc1daf" targetNamespace="http://schemas.microsoft.com/office/2006/metadata/properties" ma:root="true" ma:fieldsID="437fac03204deba8cac64ec680ad82c2" ns3:_="" ns4:_="">
    <xsd:import namespace="0abdcece-331f-4ba7-b5de-f4fe15f54272"/>
    <xsd:import namespace="a1bafea4-b7b4-43f7-9eda-90e8abbc1da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bdcece-331f-4ba7-b5de-f4fe15f542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1bafea4-b7b4-43f7-9eda-90e8abbc1da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90BD438-8742-42F0-AEFA-84DC657163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bdcece-331f-4ba7-b5de-f4fe15f54272"/>
    <ds:schemaRef ds:uri="a1bafea4-b7b4-43f7-9eda-90e8abbc1d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20089E3-D1A2-44CE-A05B-EFF08DE0E8A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D9FCCB9-BDFF-411E-ACF4-34388D3942DC}">
  <ds:schemaRefs>
    <ds:schemaRef ds:uri="http://purl.org/dc/dcmitype/"/>
    <ds:schemaRef ds:uri="http://www.w3.org/XML/1998/namespace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1bafea4-b7b4-43f7-9eda-90e8abbc1daf"/>
    <ds:schemaRef ds:uri="0abdcece-331f-4ba7-b5de-f4fe15f5427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33634</TotalTime>
  <Words>1861</Words>
  <Application>Microsoft Office PowerPoint</Application>
  <PresentationFormat>Widescreen</PresentationFormat>
  <Paragraphs>469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4" baseType="lpstr">
      <vt:lpstr>Arial</vt:lpstr>
      <vt:lpstr>Bahnschrift Light</vt:lpstr>
      <vt:lpstr>Bahnschrift Light Condensed</vt:lpstr>
      <vt:lpstr>Bahnschrift SemiCondensed</vt:lpstr>
      <vt:lpstr>Calibri</vt:lpstr>
      <vt:lpstr>Century Gothic</vt:lpstr>
      <vt:lpstr>Segoe UI Black</vt:lpstr>
      <vt:lpstr>Times New Roman</vt:lpstr>
      <vt:lpstr>Wingdings 3</vt:lpstr>
      <vt:lpstr>Ion Boardroom</vt:lpstr>
      <vt:lpstr>CONNECTICUT</vt:lpstr>
      <vt:lpstr>Welcome Remarks </vt:lpstr>
      <vt:lpstr>PowerPoint Presentation</vt:lpstr>
      <vt:lpstr>Connecticut Swimming Swimmers of the Year</vt:lpstr>
      <vt:lpstr>Connecticut Swimming Swimmers of the Year</vt:lpstr>
      <vt:lpstr>Connecticut Swimming Swimmers of the Year</vt:lpstr>
      <vt:lpstr>USA Swimming  ConocoPhillips Outstanding Service Award </vt:lpstr>
      <vt:lpstr>Judy Snow  Service Award </vt:lpstr>
      <vt:lpstr>USA Swimming  Senior and Junior National Participants (slide 1 of 4)</vt:lpstr>
      <vt:lpstr>USA Swimming  Senior and Junior National Participants (slide 2 of 4)</vt:lpstr>
      <vt:lpstr>USA Swimming  Senior and Junior National Participants (slide 3 of 4)</vt:lpstr>
      <vt:lpstr>USA Swimming  Senior and Junior National Participants (slide 4 of 4)</vt:lpstr>
      <vt:lpstr>Connecticut Swimming Records (slide 1 of 10)</vt:lpstr>
      <vt:lpstr>Connecticut Swimming Records (slide 3 of 10)</vt:lpstr>
      <vt:lpstr>Connecticut Swimming Records (slide 4 of 10)</vt:lpstr>
      <vt:lpstr>Connecticut Swimming Records (slide 5 of 10)</vt:lpstr>
      <vt:lpstr>Connecticut Swimming Records (slide 6 of 10)</vt:lpstr>
      <vt:lpstr>Connecticut Swimming Records (slide 7 of 10)</vt:lpstr>
      <vt:lpstr>Connecticut Swimming Records (slide 8 of 10)</vt:lpstr>
      <vt:lpstr>Connecticut Swimming Records (slide 9 of 10)</vt:lpstr>
      <vt:lpstr>Connecticut Swimming Records (slide 10 of 10)</vt:lpstr>
      <vt:lpstr>USA Swimming National Top 10 (slide 1 of 6)</vt:lpstr>
      <vt:lpstr>USA Swimming National Top 10 (slide 2 of 6)</vt:lpstr>
      <vt:lpstr>USA Swimming National Top 10 (slide 3 of 6)</vt:lpstr>
      <vt:lpstr>USA Swimming National Top 10 (slide 4 of 6)</vt:lpstr>
      <vt:lpstr>USA Swimming National Top 10 (slide 5 of 6)</vt:lpstr>
      <vt:lpstr>USA Swimming National Top 10 (slide 6 of 6)</vt:lpstr>
      <vt:lpstr>Senior Coach of the Year</vt:lpstr>
      <vt:lpstr>Bill Krumm Age Group Coach of the Year</vt:lpstr>
      <vt:lpstr>Staff of the Year</vt:lpstr>
      <vt:lpstr>Senior Championship High Point Awards (slide 1 of 2) Individual Results</vt:lpstr>
      <vt:lpstr>Senior Championship High Point Awards (slide 2 of 2) Team Results</vt:lpstr>
      <vt:lpstr>Open Water Championship Team Results</vt:lpstr>
      <vt:lpstr>Age Group Championship High Point Awards (slide 1 of 3) Individual Awards</vt:lpstr>
      <vt:lpstr>Age Group Championship High Point Awards (slide 2 of 3) Individual Awards</vt:lpstr>
      <vt:lpstr>Age Group Championship High Point Awards (slide 3 of 3) Team Awards</vt:lpstr>
      <vt:lpstr>USA Swimming  Scholastic All-America Team</vt:lpstr>
      <vt:lpstr>Connecticut Swimming  Scholar Athletes (slide 1 of 2)</vt:lpstr>
      <vt:lpstr>Connecticut Swimming  Scholar Athletes (slide 2 of 2)</vt:lpstr>
      <vt:lpstr>Connecticut Swimming  Top 16 Scholar Athletes (slide 1 of 3)</vt:lpstr>
      <vt:lpstr>Connecticut Swimming  Top 16 Scholar Athletes (slide 2 of 3)</vt:lpstr>
      <vt:lpstr>Connecticut Swimming  Top 16 Scholar Athletes (slide 3 of 3)</vt:lpstr>
      <vt:lpstr>Closing Remarks </vt:lpstr>
      <vt:lpstr>CONNECTICUT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Connecticut Swimming</dc:title>
  <dc:creator>Joan Lynch</dc:creator>
  <cp:lastModifiedBy>Henk Jansen</cp:lastModifiedBy>
  <cp:revision>234</cp:revision>
  <cp:lastPrinted>2023-10-31T00:06:29Z</cp:lastPrinted>
  <dcterms:created xsi:type="dcterms:W3CDTF">2018-10-27T21:18:37Z</dcterms:created>
  <dcterms:modified xsi:type="dcterms:W3CDTF">2023-11-05T17:30:35Z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0x01010088AEFB7981CFB945AABDB2A25D7E070C</vt:lpwstr>
  </property>
</Properties>
</file>